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518" r:id="rId3"/>
    <p:sldId id="536" r:id="rId4"/>
    <p:sldId id="526" r:id="rId5"/>
    <p:sldId id="517" r:id="rId6"/>
    <p:sldId id="520" r:id="rId7"/>
    <p:sldId id="537" r:id="rId8"/>
    <p:sldId id="527" r:id="rId9"/>
    <p:sldId id="568" r:id="rId10"/>
    <p:sldId id="555" r:id="rId11"/>
    <p:sldId id="521" r:id="rId12"/>
    <p:sldId id="528" r:id="rId13"/>
    <p:sldId id="569" r:id="rId14"/>
    <p:sldId id="558" r:id="rId15"/>
    <p:sldId id="522" r:id="rId16"/>
    <p:sldId id="529" r:id="rId17"/>
    <p:sldId id="570" r:id="rId18"/>
    <p:sldId id="571" r:id="rId19"/>
    <p:sldId id="556" r:id="rId20"/>
    <p:sldId id="523" r:id="rId21"/>
    <p:sldId id="531" r:id="rId22"/>
    <p:sldId id="572" r:id="rId23"/>
    <p:sldId id="557" r:id="rId24"/>
    <p:sldId id="549" r:id="rId25"/>
    <p:sldId id="567" r:id="rId26"/>
    <p:sldId id="550" r:id="rId27"/>
    <p:sldId id="573" r:id="rId28"/>
    <p:sldId id="559" r:id="rId29"/>
    <p:sldId id="524" r:id="rId30"/>
    <p:sldId id="532" r:id="rId31"/>
    <p:sldId id="574" r:id="rId32"/>
    <p:sldId id="560" r:id="rId33"/>
    <p:sldId id="551" r:id="rId34"/>
    <p:sldId id="552" r:id="rId35"/>
    <p:sldId id="561" r:id="rId36"/>
    <p:sldId id="553" r:id="rId37"/>
    <p:sldId id="562" r:id="rId38"/>
    <p:sldId id="525" r:id="rId39"/>
    <p:sldId id="533" r:id="rId40"/>
    <p:sldId id="534" r:id="rId41"/>
    <p:sldId id="575" r:id="rId42"/>
    <p:sldId id="563" r:id="rId43"/>
    <p:sldId id="535" r:id="rId44"/>
    <p:sldId id="538" r:id="rId45"/>
    <p:sldId id="539" r:id="rId46"/>
    <p:sldId id="576" r:id="rId47"/>
    <p:sldId id="540" r:id="rId48"/>
    <p:sldId id="541" r:id="rId49"/>
    <p:sldId id="542" r:id="rId50"/>
    <p:sldId id="577" r:id="rId51"/>
    <p:sldId id="564" r:id="rId52"/>
    <p:sldId id="543" r:id="rId53"/>
    <p:sldId id="578" r:id="rId54"/>
    <p:sldId id="565" r:id="rId55"/>
    <p:sldId id="544" r:id="rId56"/>
    <p:sldId id="545" r:id="rId57"/>
    <p:sldId id="566" r:id="rId58"/>
    <p:sldId id="579" r:id="rId59"/>
    <p:sldId id="546" r:id="rId60"/>
    <p:sldId id="547" r:id="rId61"/>
    <p:sldId id="548" r:id="rId62"/>
    <p:sldId id="580" r:id="rId63"/>
    <p:sldId id="554" r:id="rId64"/>
    <p:sldId id="530" r:id="rId6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carthy, Daniel" initials="MD" lastIdx="1" clrIdx="0">
    <p:extLst>
      <p:ext uri="{19B8F6BF-5375-455C-9EA6-DF929625EA0E}">
        <p15:presenceInfo xmlns:p15="http://schemas.microsoft.com/office/powerpoint/2012/main" userId="S-1-5-21-1886802353-511055125-320618023-14103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0000"/>
    <a:srgbClr val="3366FF"/>
    <a:srgbClr val="6699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0259" autoAdjust="0"/>
  </p:normalViewPr>
  <p:slideViewPr>
    <p:cSldViewPr snapToGrid="0">
      <p:cViewPr varScale="1">
        <p:scale>
          <a:sx n="91" d="100"/>
          <a:sy n="91" d="100"/>
        </p:scale>
        <p:origin x="1416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-1698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7ADAF803-757D-45E4-B576-0C80553C0D9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F586F502-1058-45D3-BC0B-B08390A3367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2" name="Rectangle 4">
            <a:extLst>
              <a:ext uri="{FF2B5EF4-FFF2-40B4-BE49-F238E27FC236}">
                <a16:creationId xmlns:a16="http://schemas.microsoft.com/office/drawing/2014/main" id="{2F8BE01B-A1E5-4105-A37A-3C2BF2F217D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3" name="Rectangle 5">
            <a:extLst>
              <a:ext uri="{FF2B5EF4-FFF2-40B4-BE49-F238E27FC236}">
                <a16:creationId xmlns:a16="http://schemas.microsoft.com/office/drawing/2014/main" id="{ABBDDC8B-DB99-496B-8F96-1F3E706B7D1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1492C12-9B29-4ACA-8084-D4E07531F8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1E912D1-C4CA-49ED-BA8F-EB09744D4F2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B0206A8E-67F3-436F-A4F1-72C48BD8CC3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0E38976A-CD88-42C0-8EC8-1A209C01956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F4C45EC9-75C7-480D-8157-537D4F4483E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342" name="Rectangle 6">
            <a:extLst>
              <a:ext uri="{FF2B5EF4-FFF2-40B4-BE49-F238E27FC236}">
                <a16:creationId xmlns:a16="http://schemas.microsoft.com/office/drawing/2014/main" id="{7CBEAD45-5E48-467C-BEE6-B1D11E7424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3" name="Rectangle 7">
            <a:extLst>
              <a:ext uri="{FF2B5EF4-FFF2-40B4-BE49-F238E27FC236}">
                <a16:creationId xmlns:a16="http://schemas.microsoft.com/office/drawing/2014/main" id="{CD730B56-C9D6-4FC1-AFD7-B419276F65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70ED7FF-1660-4D77-B420-0ED9ECB97B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EF7B909C-2E74-4C1D-AE56-D0159706FD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AAFFC94F-BA50-4545-B127-CA254AAA25F2}" type="slidenum">
              <a:rPr lang="en-US" altLang="en-US" sz="1200" smtClean="0">
                <a:latin typeface="Times New Roman" panose="02020603050405020304" pitchFamily="18" charset="0"/>
              </a:rPr>
              <a:pPr/>
              <a:t>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477ED6A5-FFC5-45A4-80F4-1B2EA8334A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024E6194-AEFE-4009-A450-3CCB095E6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algn="l">
              <a:buNone/>
            </a:pPr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10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185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11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80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12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80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13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611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14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259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15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377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16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50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17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95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18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588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19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428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995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20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00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21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78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22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577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23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14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24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743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25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117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26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433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27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519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28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1856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29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447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257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30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5992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kern="0" dirty="0">
                <a:solidFill>
                  <a:srgbClr val="FF0000"/>
                </a:solidFill>
              </a:rPr>
              <a:t>Initial sales used to be larger, but now, not much trend.</a:t>
            </a:r>
          </a:p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31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874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32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6313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33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5640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34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8748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35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184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36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6488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37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6614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38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545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39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190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995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40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2720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41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1450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42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5907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43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784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44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784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45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784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Highlight how much of sales are coming from repeaters</a:t>
            </a: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46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034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47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784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48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784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49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78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4577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50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1151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51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1153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52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784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53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44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54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61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55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784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56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784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57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8475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58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1870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59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78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5490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60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784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61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784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62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211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63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1957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64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238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455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455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5EC4484-712E-4F89-9AAE-74A552F8E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70F9504-AF67-4C21-AAD0-11029FBFF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1F0C4B7-10D4-4758-83C7-969052AEB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fld id="{ED859300-EBB2-41BC-B7D5-021783771E67}" type="slidenum">
              <a:rPr lang="en-US" altLang="en-US" sz="1200" smtClean="0">
                <a:latin typeface="Times New Roman" panose="02020603050405020304" pitchFamily="18" charset="0"/>
              </a:rPr>
              <a:pPr/>
              <a:t>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98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34F8DFD-5192-4D31-B36A-4C07F6518D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96562A-D245-45D3-BF64-66A2B97AF8E4}" type="slidenum">
              <a:rPr lang="en-US" altLang="en-US"/>
              <a:pPr>
                <a:defRPr/>
              </a:pPr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755318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9C5914D-182A-4FF3-8598-779F8750E85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F1E8F0-5A1E-4EDC-90A7-60FC8EAE5F86}" type="slidenum">
              <a:rPr lang="en-US" altLang="en-US"/>
              <a:pPr>
                <a:defRPr/>
              </a:pPr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608062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8263" y="417513"/>
            <a:ext cx="1966912" cy="54498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2763" y="417513"/>
            <a:ext cx="5753100" cy="54498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26FDD68-1C3B-43BC-9EFB-89150B9EFFD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21661-D7AE-445B-9D86-196F516F3A77}" type="slidenum">
              <a:rPr lang="en-US" altLang="en-US"/>
              <a:pPr>
                <a:defRPr/>
              </a:pPr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156431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763" y="417513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12775" y="1524000"/>
            <a:ext cx="38100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5175" y="1524000"/>
            <a:ext cx="3810000" cy="2095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5175" y="3771900"/>
            <a:ext cx="3810000" cy="2095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3F56BC2-265E-47DA-9813-270DA608A60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CB43A9-8682-448D-A9A1-CF8D427D41F0}" type="slidenum">
              <a:rPr lang="en-US" altLang="en-US"/>
              <a:pPr>
                <a:defRPr/>
              </a:pPr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559760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897B4B0-C728-4757-AE1E-0D149705179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DC613-293E-4C21-BB9F-B9B57F462528}" type="slidenum">
              <a:rPr lang="en-US" altLang="en-US"/>
              <a:pPr>
                <a:defRPr/>
              </a:pPr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05017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0372C4E-CD81-4392-80F4-DDA11CC8483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61DB6-A8DC-408A-AE2C-2F82D13EE831}" type="slidenum">
              <a:rPr lang="en-US" altLang="en-US"/>
              <a:pPr>
                <a:defRPr/>
              </a:pPr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39263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775" y="1524000"/>
            <a:ext cx="381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5175" y="1524000"/>
            <a:ext cx="381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885557C-86FA-4C15-AB3F-D2A4775CEF7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70BE85-EABF-4D95-ACEE-6091395C579B}" type="slidenum">
              <a:rPr lang="en-US" altLang="en-US"/>
              <a:pPr>
                <a:defRPr/>
              </a:pPr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11427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9E0F8-427B-435F-8567-4EB78E69144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94DF80-093C-4149-9886-89C2B3D86C3B}" type="slidenum">
              <a:rPr lang="en-US" altLang="en-US"/>
              <a:pPr>
                <a:defRPr/>
              </a:pPr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28293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E50C811-9AE8-49EA-A9CE-971702D0699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4B4DD3-15D2-45A6-8E73-EF3F066A1F8F}" type="slidenum">
              <a:rPr lang="en-US" altLang="en-US"/>
              <a:pPr>
                <a:defRPr/>
              </a:pPr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7400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B3ADD9A-8361-4C0C-856A-CCDF86DABBB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E8681-5FFF-4633-871A-07C58EAA4AF7}" type="slidenum">
              <a:rPr lang="en-US" altLang="en-US"/>
              <a:pPr>
                <a:defRPr/>
              </a:pPr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589835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58CF864-8124-4812-9735-74323323394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A9BCD3-44FC-4D82-99B8-1A7CAB28791A}" type="slidenum">
              <a:rPr lang="en-US" altLang="en-US"/>
              <a:pPr>
                <a:defRPr/>
              </a:pPr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63017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D14D81D-CFE0-4E29-BDDB-CFF7ED7284B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CF6222-FB42-4B82-8E78-52083619F199}" type="slidenum">
              <a:rPr lang="en-US" altLang="en-US"/>
              <a:pPr>
                <a:defRPr/>
              </a:pPr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938875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974163F-F5CD-423F-BA36-8FF81E2425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4175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9692660-BB87-4A63-8027-912086B15B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2775" y="1524000"/>
            <a:ext cx="77724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  <a:p>
            <a:pPr lvl="0"/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75F4C4-1C97-4272-B773-ED7AB06BA84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770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B4DAB3E-7930-4EC0-ADE8-3899EB4008D2}" type="slidenum">
              <a:rPr lang="en-US" altLang="en-US"/>
              <a:pPr>
                <a:defRPr/>
              </a:pPr>
              <a:t>‹#›</a:t>
            </a:fld>
            <a:endParaRPr lang="en-US" altLang="en-US" sz="1400"/>
          </a:p>
        </p:txBody>
      </p:sp>
      <p:sp>
        <p:nvSpPr>
          <p:cNvPr id="1029" name="Line 8">
            <a:extLst>
              <a:ext uri="{FF2B5EF4-FFF2-40B4-BE49-F238E27FC236}">
                <a16:creationId xmlns:a16="http://schemas.microsoft.com/office/drawing/2014/main" id="{B0AD2D6D-1B16-4C09-80C8-EEF00ED1F4D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92138" y="1425575"/>
            <a:ext cx="8189912" cy="0"/>
          </a:xfrm>
          <a:prstGeom prst="line">
            <a:avLst/>
          </a:prstGeom>
          <a:noFill/>
          <a:ln w="444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Garamond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Garamond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Garamond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Garamond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Times New Roman" panose="02020603050405020304" pitchFamily="18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H_ZwZyt-ys?feature=oembed" TargetMode="Externa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pulse/detailed-look-blue-aprons-challenging-unit-economics-daniel-mccarthy/" TargetMode="External"/><Relationship Id="rId5" Type="http://schemas.openxmlformats.org/officeDocument/2006/relationships/hyperlink" Target="https://www.mobilespoon.net/2019/07/cohort-analysis-retention-rate.html" TargetMode="Externa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Va2nQs6yLY?feature=oembed" TargetMode="Externa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2nB0k2V66I?feature=oembed" TargetMode="Externa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s.ctfassets.net/2d5q1td6cyxq/1DGST15Qdftgjdlz6JehI4/7d8ef0f4e2bbc6bfa898aa6adc9a5d9a/Square_Investor_Presentation___November_2019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sF4W6yX180?feature=oembed" TargetMode="Externa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Knc1zEledA?feature=oembed" TargetMode="Externa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pZWQU6b2zQ?feature=oembed" TargetMode="External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iGLiejj9jg?feature=oembed" TargetMode="External"/><Relationship Id="rId4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ec.gov/Archives/edgar/data/1746618/000156459018023704/ck0001746618-s1.htm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N7fd4e3iUI?feature=oembed" TargetMode="Externa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hyperlink" Target="https://www.thetaequity.com/c3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c.gov/Archives/edgar/data/1467623/000119312518055809/d451946ds1.htm" TargetMode="External"/><Relationship Id="rId5" Type="http://schemas.openxmlformats.org/officeDocument/2006/relationships/hyperlink" Target="https://www.sec.gov/Archives/edgar/data/1764925/000162828019004786/slacks-1.htm" TargetMode="Externa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0y2MVqp6MM?feature=oembed" TargetMode="Externa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iconiq-capital/full-disclosure-the-importance-of-business-fundamentals-1b77361c303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R3oc-zHJEo?feature=oembed" TargetMode="External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m3Uowg2SD4?feature=oembed" TargetMode="External"/><Relationship Id="rId4" Type="http://schemas.openxmlformats.org/officeDocument/2006/relationships/image" Target="../media/image8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cNnrl0yKOI?feature=oembed" TargetMode="External"/><Relationship Id="rId4" Type="http://schemas.openxmlformats.org/officeDocument/2006/relationships/image" Target="../media/image9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ropbox.com/s/mkvdcjbrxgburso/Transaction%20log.xlsx?dl=0" TargetMode="Externa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dGNyMWxjuU?feature=oembed" TargetMode="External"/><Relationship Id="rId4" Type="http://schemas.openxmlformats.org/officeDocument/2006/relationships/image" Target="../media/image9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bilespoon.net/2019/07/cohort-analysis-retention-rate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.ssrn.com/sol3/papers.cfm?abstract_id=3264425" TargetMode="External"/><Relationship Id="rId4" Type="http://schemas.openxmlformats.org/officeDocument/2006/relationships/hyperlink" Target="https://apptimize.com/wp-content/uploads/2016/09/23-Tactics-That-Will-Flatten-Your-Retention-Curve-and-Get-Users-To-Stick-Around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yst.com/research_item/saas-investors-mind-the-valuation-gap-growth-at-any-pric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StyYPJfmgQ?feature=oembed" TargetMode="Externa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>
            <a:extLst>
              <a:ext uri="{FF2B5EF4-FFF2-40B4-BE49-F238E27FC236}">
                <a16:creationId xmlns:a16="http://schemas.microsoft.com/office/drawing/2014/main" id="{11441EDE-EF70-4478-8AD2-BBAAA92561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0C3B535-6B36-4FAE-9080-BCC99CDB0BA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D541EF7A-9CA4-4919-A746-6EEACE3C0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0538" y="417513"/>
            <a:ext cx="7772400" cy="1143000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5" name="Text Box 18">
            <a:extLst>
              <a:ext uri="{FF2B5EF4-FFF2-40B4-BE49-F238E27FC236}">
                <a16:creationId xmlns:a16="http://schemas.microsoft.com/office/drawing/2014/main" id="{65DFDBFE-484B-4E77-8031-BEA068257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705100"/>
            <a:ext cx="9144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rgbClr val="FF0000"/>
                </a:solidFill>
              </a:rPr>
              <a:t>Summarizing Buyer Behavior in Excel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1. Total monthly sales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857483"/>
            <a:ext cx="8006637" cy="449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en-US" sz="20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3CDAD1-3BB6-452D-A107-EDCAECC6B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5" y="1683471"/>
            <a:ext cx="5680616" cy="3208367"/>
          </a:xfrm>
          <a:prstGeom prst="rect">
            <a:avLst/>
          </a:prstGeom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37236A6B-0E63-463D-944C-836B27C99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8431" y="5222450"/>
            <a:ext cx="2884447" cy="483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/>
              <a:t>What does this show us?</a:t>
            </a:r>
          </a:p>
        </p:txBody>
      </p:sp>
    </p:spTree>
    <p:extLst>
      <p:ext uri="{BB962C8B-B14F-4D97-AF65-F5344CB8AC3E}">
        <p14:creationId xmlns:p14="http://schemas.microsoft.com/office/powerpoint/2010/main" val="21360744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2. Monthly customer acquisitions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6A28CDAA-DF46-4BFD-8636-088D188CE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771522"/>
            <a:ext cx="8183562" cy="1657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000" kern="0" dirty="0"/>
              <a:t>What: total first-time buyers each month</a:t>
            </a:r>
          </a:p>
          <a:p>
            <a:r>
              <a:rPr lang="en-US" altLang="en-US" sz="2000" kern="0" dirty="0"/>
              <a:t>Why: explains how growth is coming about (new users? Existing users? …)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20F505-7FB7-4D6C-9DE1-60680D218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233" y="3624663"/>
            <a:ext cx="3558083" cy="2428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9F312-7750-49BD-8936-36AA9211B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84" y="2667877"/>
            <a:ext cx="4684939" cy="413341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B62802-9437-46CD-9376-B6CDBFCDBD13}"/>
              </a:ext>
            </a:extLst>
          </p:cNvPr>
          <p:cNvCxnSpPr/>
          <p:nvPr/>
        </p:nvCxnSpPr>
        <p:spPr bwMode="auto">
          <a:xfrm>
            <a:off x="2733040" y="3175000"/>
            <a:ext cx="2193483" cy="508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E5092F-0DAF-4585-B153-D2F53FA75D83}"/>
              </a:ext>
            </a:extLst>
          </p:cNvPr>
          <p:cNvCxnSpPr/>
          <p:nvPr/>
        </p:nvCxnSpPr>
        <p:spPr bwMode="auto">
          <a:xfrm>
            <a:off x="3108960" y="5391370"/>
            <a:ext cx="19304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489954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048BD-2ABB-493A-8D85-6B17327EA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28"/>
          <a:stretch/>
        </p:blipFill>
        <p:spPr>
          <a:xfrm>
            <a:off x="166281" y="2204693"/>
            <a:ext cx="2831990" cy="3714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2EF2FE-11FF-4F4F-92F4-C9F34CFEE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19"/>
          <a:stretch/>
        </p:blipFill>
        <p:spPr>
          <a:xfrm>
            <a:off x="3009902" y="2185982"/>
            <a:ext cx="887206" cy="371475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2. Monthly customer acquisitions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84" y="1866007"/>
            <a:ext cx="2926590" cy="62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Sort by customer and date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9C08AD-F0C1-400A-9BC5-36A8CC6B0644}"/>
              </a:ext>
            </a:extLst>
          </p:cNvPr>
          <p:cNvSpPr/>
          <p:nvPr/>
        </p:nvSpPr>
        <p:spPr bwMode="auto">
          <a:xfrm>
            <a:off x="2968853" y="2151568"/>
            <a:ext cx="951916" cy="372717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E148C6-4DBC-46AA-9FAF-7A58847A9B90}"/>
              </a:ext>
            </a:extLst>
          </p:cNvPr>
          <p:cNvCxnSpPr>
            <a:cxnSpLocks/>
          </p:cNvCxnSpPr>
          <p:nvPr/>
        </p:nvCxnSpPr>
        <p:spPr bwMode="auto">
          <a:xfrm>
            <a:off x="3920769" y="3523347"/>
            <a:ext cx="182688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9A6B2DF-6BF9-4106-981D-8EB6E5A06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843" y="2360344"/>
            <a:ext cx="3247633" cy="2843973"/>
          </a:xfrm>
          <a:prstGeom prst="rect">
            <a:avLst/>
          </a:prstGeom>
        </p:spPr>
      </p:pic>
      <p:sp>
        <p:nvSpPr>
          <p:cNvPr id="21" name="Rectangle 3">
            <a:extLst>
              <a:ext uri="{FF2B5EF4-FFF2-40B4-BE49-F238E27FC236}">
                <a16:creationId xmlns:a16="http://schemas.microsoft.com/office/drawing/2014/main" id="{AB1E32B6-E4A8-417D-A6ED-C24FD2AD7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148" y="6347636"/>
            <a:ext cx="2983443" cy="430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endParaRPr lang="en-US" altLang="en-US" sz="2000" kern="0" dirty="0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86127F-1785-4C12-81AF-D28DA8AF23A0}"/>
              </a:ext>
            </a:extLst>
          </p:cNvPr>
          <p:cNvSpPr/>
          <p:nvPr/>
        </p:nvSpPr>
        <p:spPr bwMode="auto">
          <a:xfrm>
            <a:off x="162257" y="3217956"/>
            <a:ext cx="2775328" cy="21104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2C5D6D-028F-470A-98A8-83FA897A5F11}"/>
              </a:ext>
            </a:extLst>
          </p:cNvPr>
          <p:cNvSpPr/>
          <p:nvPr/>
        </p:nvSpPr>
        <p:spPr bwMode="auto">
          <a:xfrm>
            <a:off x="162257" y="3427042"/>
            <a:ext cx="2775328" cy="49498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980841-59FE-4BD4-8DB0-991495D4B81B}"/>
              </a:ext>
            </a:extLst>
          </p:cNvPr>
          <p:cNvSpPr/>
          <p:nvPr/>
        </p:nvSpPr>
        <p:spPr bwMode="auto">
          <a:xfrm>
            <a:off x="162257" y="3922443"/>
            <a:ext cx="2775328" cy="62292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20C49D-0618-4E60-86F1-85846A99CEE3}"/>
              </a:ext>
            </a:extLst>
          </p:cNvPr>
          <p:cNvSpPr/>
          <p:nvPr/>
        </p:nvSpPr>
        <p:spPr bwMode="auto">
          <a:xfrm>
            <a:off x="162257" y="4545366"/>
            <a:ext cx="2775328" cy="7368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85FE7B-649F-43C7-8DD9-E445A9A878DE}"/>
              </a:ext>
            </a:extLst>
          </p:cNvPr>
          <p:cNvSpPr/>
          <p:nvPr/>
        </p:nvSpPr>
        <p:spPr bwMode="auto">
          <a:xfrm>
            <a:off x="162257" y="5282213"/>
            <a:ext cx="2775328" cy="4221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B3B402-6DB2-4694-910C-FAF8F55A890B}"/>
              </a:ext>
            </a:extLst>
          </p:cNvPr>
          <p:cNvSpPr/>
          <p:nvPr/>
        </p:nvSpPr>
        <p:spPr bwMode="auto">
          <a:xfrm>
            <a:off x="162257" y="5691478"/>
            <a:ext cx="2775328" cy="1964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F1E2FC41-70D2-4AF5-9580-6ACD6A38AD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7082" y="1696241"/>
            <a:ext cx="2197829" cy="45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Identify acquisitions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52237050-A432-49F4-99B4-73830CE7B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7302" y="2339958"/>
            <a:ext cx="1744117" cy="1135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Aggregate acquisitions by month</a:t>
            </a:r>
          </a:p>
        </p:txBody>
      </p:sp>
    </p:spTree>
    <p:extLst>
      <p:ext uri="{BB962C8B-B14F-4D97-AF65-F5344CB8AC3E}">
        <p14:creationId xmlns:p14="http://schemas.microsoft.com/office/powerpoint/2010/main" val="5885597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2. Monthly customer acquisitions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4" name="Online Media 3" title="Obtaining gross customer acquisitions from a transaction log">
            <a:hlinkClick r:id="" action="ppaction://media"/>
            <a:extLst>
              <a:ext uri="{FF2B5EF4-FFF2-40B4-BE49-F238E27FC236}">
                <a16:creationId xmlns:a16="http://schemas.microsoft.com/office/drawing/2014/main" id="{ABEDF56F-9037-4897-95B7-3342FB7F60F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46831" y="1475924"/>
            <a:ext cx="6977969" cy="522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123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2. Monthly customer acquisitions in Excel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30080FB9-D527-44A6-B914-137BADC9B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5066" y="5590420"/>
            <a:ext cx="2684639" cy="64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/>
              <a:t>What does this tell us?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DA7FCB-4F10-4D2C-922A-A58F2E3C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91" y="2148910"/>
            <a:ext cx="6413294" cy="306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682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3. Customer acquisition cost (CAC)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265" y="1932454"/>
            <a:ext cx="8006637" cy="449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en-US" sz="2000" kern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265" y="1555746"/>
            <a:ext cx="742764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What: amount spent per newly acquired customer over time</a:t>
            </a:r>
          </a:p>
          <a:p>
            <a:pPr marL="0" indent="0">
              <a:buNone/>
            </a:pPr>
            <a:r>
              <a:rPr lang="en-US" altLang="en-US" sz="2000" kern="0" dirty="0"/>
              <a:t>Why: Key driver of unit economics (remember, E(CLV)=E(PAV)-CAC)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12E78D-24B5-401E-951C-F9A55D769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3220278"/>
            <a:ext cx="3840886" cy="208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48C4BE-434D-4575-A352-90FDE8301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02" y="3289041"/>
            <a:ext cx="4051500" cy="3187959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C05CE6F2-7117-4464-BB6B-C7F66FF8D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0402" y="2585091"/>
            <a:ext cx="4051500" cy="553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From “</a:t>
            </a:r>
            <a:r>
              <a:rPr lang="en-US" altLang="en-US" sz="2000" kern="0" dirty="0">
                <a:hlinkClick r:id="rId5"/>
              </a:rPr>
              <a:t>Cohort analysis</a:t>
            </a:r>
            <a:r>
              <a:rPr lang="en-US" altLang="en-US" sz="2000" kern="0" dirty="0"/>
              <a:t>” (highly recommended):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EEA637-550E-41A4-A3B3-EFE78E27B112}"/>
              </a:ext>
            </a:extLst>
          </p:cNvPr>
          <p:cNvCxnSpPr/>
          <p:nvPr/>
        </p:nvCxnSpPr>
        <p:spPr bwMode="auto">
          <a:xfrm>
            <a:off x="3886200" y="5814391"/>
            <a:ext cx="1341783" cy="10933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3">
            <a:extLst>
              <a:ext uri="{FF2B5EF4-FFF2-40B4-BE49-F238E27FC236}">
                <a16:creationId xmlns:a16="http://schemas.microsoft.com/office/drawing/2014/main" id="{31BD7F6F-B18A-4266-AEDF-A311CA201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288" y="2644752"/>
            <a:ext cx="4051500" cy="553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My Blue Apron analysis (</a:t>
            </a:r>
            <a:r>
              <a:rPr lang="en-US" altLang="en-US" sz="2000" kern="0" dirty="0">
                <a:hlinkClick r:id="rId6"/>
              </a:rPr>
              <a:t>link</a:t>
            </a:r>
            <a:r>
              <a:rPr lang="en-US" altLang="en-US" sz="2000" kern="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7000994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13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9CE334-8577-4549-8C6B-B2257D4E3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83" y="2669781"/>
            <a:ext cx="8315634" cy="113084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3. Customer acquisition cost (CAC)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296D7-9AF6-4FD7-B734-085D0976B83B}"/>
              </a:ext>
            </a:extLst>
          </p:cNvPr>
          <p:cNvSpPr/>
          <p:nvPr/>
        </p:nvSpPr>
        <p:spPr bwMode="auto">
          <a:xfrm>
            <a:off x="434348" y="3514826"/>
            <a:ext cx="8104660" cy="24581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0712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3. Customer acquisition cost (CAC)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Online Media 1" title="Obtaining customer acquisition costs from a transaction log">
            <a:hlinkClick r:id="" action="ppaction://media"/>
            <a:extLst>
              <a:ext uri="{FF2B5EF4-FFF2-40B4-BE49-F238E27FC236}">
                <a16:creationId xmlns:a16="http://schemas.microsoft.com/office/drawing/2014/main" id="{C38EA30C-5409-4E8E-AF27-D7CCDB0BB8F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14214" y="2205721"/>
            <a:ext cx="6004199" cy="4499879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A6395A9E-AA73-42CB-8671-4191E5DB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502749"/>
            <a:ext cx="4051500" cy="553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Obtaining and plotting CAC: </a:t>
            </a:r>
          </a:p>
        </p:txBody>
      </p:sp>
    </p:spTree>
    <p:extLst>
      <p:ext uri="{BB962C8B-B14F-4D97-AF65-F5344CB8AC3E}">
        <p14:creationId xmlns:p14="http://schemas.microsoft.com/office/powerpoint/2010/main" val="312103196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3. Customer acquisition cost (CAC)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Online Media 1" title="Plotting CAC and gross customers acquired">
            <a:hlinkClick r:id="" action="ppaction://media"/>
            <a:extLst>
              <a:ext uri="{FF2B5EF4-FFF2-40B4-BE49-F238E27FC236}">
                <a16:creationId xmlns:a16="http://schemas.microsoft.com/office/drawing/2014/main" id="{C9AE3220-3220-4B6D-87F7-8462B89A72B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93838" y="2336800"/>
            <a:ext cx="5829300" cy="436880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68E5F6F-4E6F-4E9E-9EA0-0F16D5819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568288"/>
            <a:ext cx="5954713" cy="553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Plotting CAC against gross customers acquired:</a:t>
            </a:r>
          </a:p>
        </p:txBody>
      </p:sp>
    </p:spTree>
    <p:extLst>
      <p:ext uri="{BB962C8B-B14F-4D97-AF65-F5344CB8AC3E}">
        <p14:creationId xmlns:p14="http://schemas.microsoft.com/office/powerpoint/2010/main" val="2422568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3. Customer acquisition cost (CAC)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2E1A5370-EFD9-4FE8-9849-54849C512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728" y="5336172"/>
            <a:ext cx="2684639" cy="64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/>
              <a:t>What does this tell us?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FD30E9-CE6D-4F5A-8961-FD986B79C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61" y="2095121"/>
            <a:ext cx="5854575" cy="2627277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B964A8A2-1895-4F7B-87B0-E6D27534B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7180" y="4400638"/>
            <a:ext cx="2684639" cy="64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endParaRPr lang="en-US" altLang="en-US" sz="20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3457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Context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857483"/>
            <a:ext cx="8006637" cy="449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en-US" sz="2000" kern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559368"/>
            <a:ext cx="8139112" cy="137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000" kern="0" dirty="0"/>
              <a:t>Customer centricity: need to </a:t>
            </a:r>
            <a:r>
              <a:rPr lang="en-US" altLang="en-US" sz="2000" b="1" kern="0" dirty="0"/>
              <a:t>measure</a:t>
            </a:r>
            <a:r>
              <a:rPr lang="en-US" altLang="en-US" sz="2000" kern="0" dirty="0"/>
              <a:t> and manage customer value</a:t>
            </a:r>
          </a:p>
          <a:p>
            <a:r>
              <a:rPr lang="en-US" altLang="en-US" sz="2000" kern="0" dirty="0"/>
              <a:t>CLV is important, but it requires a </a:t>
            </a:r>
            <a:r>
              <a:rPr lang="en-US" altLang="en-US" sz="2000" b="1" kern="0" dirty="0"/>
              <a:t>statistical model </a:t>
            </a:r>
          </a:p>
          <a:p>
            <a:r>
              <a:rPr lang="en-US" altLang="en-US" sz="2000" kern="0" dirty="0"/>
              <a:t>Valuable to have </a:t>
            </a:r>
            <a:r>
              <a:rPr lang="en-US" altLang="en-US" sz="2000" b="1" kern="0" dirty="0"/>
              <a:t>auditable performance measures</a:t>
            </a:r>
          </a:p>
          <a:p>
            <a:pPr marL="0" indent="0">
              <a:buNone/>
            </a:pPr>
            <a:endParaRPr lang="en-US" altLang="en-US" sz="2000" kern="0" dirty="0"/>
          </a:p>
          <a:p>
            <a:endParaRPr lang="en-US" altLang="en-US" sz="2000" kern="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2D435697-5E72-4684-A2A0-316E49359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887" y="3260904"/>
            <a:ext cx="4407673" cy="489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u="sng" kern="0" dirty="0"/>
              <a:t>Square investor presentation (</a:t>
            </a:r>
            <a:r>
              <a:rPr lang="en-US" altLang="en-US" sz="2000" u="sng" kern="0" dirty="0">
                <a:hlinkClick r:id="rId3"/>
              </a:rPr>
              <a:t>Nov 2019</a:t>
            </a:r>
            <a:r>
              <a:rPr lang="en-US" altLang="en-US" sz="2000" u="sng" kern="0" dirty="0"/>
              <a:t>):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060E5-A77F-4552-B3ED-4548D94B6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13" y="3848298"/>
            <a:ext cx="4334587" cy="1482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0221C0-F47C-4B7F-B36B-C42051370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435" y="2768009"/>
            <a:ext cx="2505262" cy="19639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69C73A-96E6-4C91-B190-7A1D580A9F1E}"/>
              </a:ext>
            </a:extLst>
          </p:cNvPr>
          <p:cNvSpPr/>
          <p:nvPr/>
        </p:nvSpPr>
        <p:spPr bwMode="auto">
          <a:xfrm>
            <a:off x="237413" y="4572001"/>
            <a:ext cx="1103707" cy="415070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EBF7B6-7609-492F-9626-DC1BAB1D89A2}"/>
              </a:ext>
            </a:extLst>
          </p:cNvPr>
          <p:cNvSpPr/>
          <p:nvPr/>
        </p:nvSpPr>
        <p:spPr bwMode="auto">
          <a:xfrm>
            <a:off x="237413" y="4987070"/>
            <a:ext cx="1103707" cy="442195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DEF45C-1438-48BF-A79A-BE7F2A4DC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582" y="4778518"/>
            <a:ext cx="4376599" cy="193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950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12" grpId="0" build="p" bldLvl="2"/>
      <p:bldP spid="13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4. Distribution of spend per purchase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857483"/>
            <a:ext cx="8006637" cy="449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en-US" sz="2000" kern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08" y="1671824"/>
            <a:ext cx="8171103" cy="1419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What: histogram of all spends in transaction log</a:t>
            </a:r>
          </a:p>
          <a:p>
            <a:pPr marL="0" indent="0">
              <a:buNone/>
            </a:pPr>
            <a:r>
              <a:rPr lang="en-US" altLang="en-US" sz="2000" kern="0" dirty="0"/>
              <a:t>Why: better understand how heterogeneous customer spending is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CD8868-2499-47D1-B9DF-2E336B442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865" y="2821305"/>
            <a:ext cx="295275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267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" y="209859"/>
            <a:ext cx="845274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4. Distribution of spend per purchase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09" y="1671825"/>
            <a:ext cx="5184878" cy="53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Highlight spends, then click on histogram: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99D224-FC0E-4FD5-A5CE-E2BC56965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246" y="2296505"/>
            <a:ext cx="5516701" cy="9433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296D7-9AF6-4FD7-B734-085D0976B83B}"/>
              </a:ext>
            </a:extLst>
          </p:cNvPr>
          <p:cNvSpPr/>
          <p:nvPr/>
        </p:nvSpPr>
        <p:spPr bwMode="auto">
          <a:xfrm>
            <a:off x="8179904" y="2768171"/>
            <a:ext cx="202096" cy="2632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E148C6-4DBC-46AA-9FAF-7A58847A9B90}"/>
              </a:ext>
            </a:extLst>
          </p:cNvPr>
          <p:cNvCxnSpPr>
            <a:stCxn id="15" idx="0"/>
          </p:cNvCxnSpPr>
          <p:nvPr/>
        </p:nvCxnSpPr>
        <p:spPr bwMode="auto">
          <a:xfrm flipV="1">
            <a:off x="6349596" y="3020064"/>
            <a:ext cx="1866695" cy="98078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3">
            <a:extLst>
              <a:ext uri="{FF2B5EF4-FFF2-40B4-BE49-F238E27FC236}">
                <a16:creationId xmlns:a16="http://schemas.microsoft.com/office/drawing/2014/main" id="{F1012E74-4F38-4E91-86C2-75B4FBFF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7157" y="4000847"/>
            <a:ext cx="5184878" cy="62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Change bin width and overflow bin: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CFEE1D-1956-4132-ABEC-71BF0FCA7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19" y="2164584"/>
            <a:ext cx="2943225" cy="3314700"/>
          </a:xfrm>
          <a:prstGeom prst="rect">
            <a:avLst/>
          </a:prstGeom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5F148378-E0B2-4D93-A21D-D4A3A21B7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548" y="6011217"/>
            <a:ext cx="3685028" cy="64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endParaRPr lang="en-US" altLang="en-US" sz="20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9991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" y="209859"/>
            <a:ext cx="845274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4. Distribution of spend per purchase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7" name="Online Media 6" title="Obtaining the distribution of spend given purchase from a transaction log">
            <a:hlinkClick r:id="" action="ppaction://media"/>
            <a:extLst>
              <a:ext uri="{FF2B5EF4-FFF2-40B4-BE49-F238E27FC236}">
                <a16:creationId xmlns:a16="http://schemas.microsoft.com/office/drawing/2014/main" id="{8D0E3D98-C28F-4966-93BF-E001C9C16EA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54578" y="1608667"/>
            <a:ext cx="6800850" cy="509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854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" y="209859"/>
            <a:ext cx="845274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4. Distribution of spend per purchase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705A71BC-076F-4565-9CF9-6FFF9363C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9680" y="5689457"/>
            <a:ext cx="2684639" cy="64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/>
              <a:t>What does this tell us?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5F148378-E0B2-4D93-A21D-D4A3A21B7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548" y="6011217"/>
            <a:ext cx="3685028" cy="64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endParaRPr lang="en-US" altLang="en-US" sz="2000" kern="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DEFCEE-6100-46F0-A903-AF9AFB188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" y="1680477"/>
            <a:ext cx="68294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26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5. Initial versus repeat sales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857483"/>
            <a:ext cx="8006637" cy="449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en-US" sz="2000" kern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597743"/>
            <a:ext cx="8484670" cy="954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What: total spend from repeat buyers versus initial buyers over time</a:t>
            </a:r>
          </a:p>
          <a:p>
            <a:pPr marL="0" indent="0">
              <a:buNone/>
            </a:pPr>
            <a:r>
              <a:rPr lang="en-US" altLang="en-US" sz="2000" kern="0" dirty="0"/>
              <a:t>Why: sales from repeat customers generally “stickier” and higher margin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1881782-C035-4B9B-8BF3-65E11E5E4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042" y="2393663"/>
            <a:ext cx="5184878" cy="62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u="sng" kern="0" dirty="0"/>
              <a:t>Recent diligence</a:t>
            </a:r>
            <a:r>
              <a:rPr lang="en-US" altLang="en-US" sz="2000" kern="0" dirty="0"/>
              <a:t>: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C039CA60-5485-4A2C-A746-A0F2E00C3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0562" y="4043448"/>
            <a:ext cx="1734760" cy="62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u="sng" kern="0" dirty="0"/>
              <a:t>Another</a:t>
            </a:r>
            <a:r>
              <a:rPr lang="en-US" altLang="en-US" sz="2000" kern="0" dirty="0"/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E13F81-A0E3-4ED4-954C-CC4A21230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42" y="2770372"/>
            <a:ext cx="5423520" cy="2244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5721DE-7528-4116-B5A1-B6BF0F469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130" y="4689257"/>
            <a:ext cx="4873475" cy="20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681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15" grpId="0" build="p" bldLvl="2"/>
      <p:bldP spid="19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7BB2C6-7783-4224-BC6A-DB94B740C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22518"/>
            <a:ext cx="1446872" cy="426909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5. Initial versus repeat sales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2" y="1502459"/>
            <a:ext cx="5184878" cy="62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Rows=</a:t>
            </a:r>
            <a:r>
              <a:rPr lang="en-US" altLang="en-US" sz="2000" kern="0" dirty="0" err="1"/>
              <a:t>initial_ind,cols</a:t>
            </a:r>
            <a:r>
              <a:rPr lang="en-US" altLang="en-US" sz="2000" kern="0" dirty="0"/>
              <a:t>=months,</a:t>
            </a:r>
          </a:p>
          <a:p>
            <a:pPr marL="0" indent="0">
              <a:buNone/>
            </a:pPr>
            <a:r>
              <a:rPr lang="en-US" altLang="en-US" sz="2000" kern="0" dirty="0"/>
              <a:t>cells = sum(sales)</a:t>
            </a:r>
          </a:p>
          <a:p>
            <a:pPr marL="0" indent="0">
              <a:buNone/>
            </a:pPr>
            <a:endParaRPr lang="en-US" altLang="en-US" sz="2000" kern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296D7-9AF6-4FD7-B734-085D0976B83B}"/>
              </a:ext>
            </a:extLst>
          </p:cNvPr>
          <p:cNvSpPr/>
          <p:nvPr/>
        </p:nvSpPr>
        <p:spPr bwMode="auto">
          <a:xfrm>
            <a:off x="698639" y="5739970"/>
            <a:ext cx="781580" cy="2632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E582A2-434A-4DE0-8F7F-E4377999D40F}"/>
              </a:ext>
            </a:extLst>
          </p:cNvPr>
          <p:cNvSpPr/>
          <p:nvPr/>
        </p:nvSpPr>
        <p:spPr bwMode="auto">
          <a:xfrm>
            <a:off x="1503147" y="5739970"/>
            <a:ext cx="781580" cy="2632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E148C6-4DBC-46AA-9FAF-7A58847A9B90}"/>
              </a:ext>
            </a:extLst>
          </p:cNvPr>
          <p:cNvCxnSpPr/>
          <p:nvPr/>
        </p:nvCxnSpPr>
        <p:spPr bwMode="auto">
          <a:xfrm>
            <a:off x="5906636" y="3395696"/>
            <a:ext cx="0" cy="4251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2634B8E-4296-4025-B4B7-2A9BE66D2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391" y="2558323"/>
            <a:ext cx="5464585" cy="837373"/>
          </a:xfrm>
          <a:prstGeom prst="rect">
            <a:avLst/>
          </a:prstGeom>
        </p:spPr>
      </p:pic>
      <p:sp>
        <p:nvSpPr>
          <p:cNvPr id="21" name="Rectangle 3">
            <a:extLst>
              <a:ext uri="{FF2B5EF4-FFF2-40B4-BE49-F238E27FC236}">
                <a16:creationId xmlns:a16="http://schemas.microsoft.com/office/drawing/2014/main" id="{C2DC908F-BEFB-46D8-B39B-328778B07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6094" y="5768435"/>
            <a:ext cx="3461385" cy="108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altLang="en-US" sz="2000" kern="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A001E-C041-468E-90FE-F321C5B21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820" y="3901936"/>
            <a:ext cx="4527868" cy="218443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A3EAA9-E185-40AA-8091-9C82DBF215C9}"/>
              </a:ext>
            </a:extLst>
          </p:cNvPr>
          <p:cNvCxnSpPr/>
          <p:nvPr/>
        </p:nvCxnSpPr>
        <p:spPr bwMode="auto">
          <a:xfrm>
            <a:off x="2284727" y="2977009"/>
            <a:ext cx="94140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1856575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5. Initial versus repeat sales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5" name="Online Media 4" title="Obtaining new versus repeat sales from a transaction log">
            <a:hlinkClick r:id="" action="ppaction://media"/>
            <a:extLst>
              <a:ext uri="{FF2B5EF4-FFF2-40B4-BE49-F238E27FC236}">
                <a16:creationId xmlns:a16="http://schemas.microsoft.com/office/drawing/2014/main" id="{4E5E1E7F-431B-4D9F-8108-E5C99F505EF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57350" y="2279341"/>
            <a:ext cx="5829300" cy="43688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1FCA72A4-1F5D-446C-9007-25EC99515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568288"/>
            <a:ext cx="5954713" cy="553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Plotting sales from new versus repeat customers ($’s):</a:t>
            </a:r>
          </a:p>
        </p:txBody>
      </p:sp>
    </p:spTree>
    <p:extLst>
      <p:ext uri="{BB962C8B-B14F-4D97-AF65-F5344CB8AC3E}">
        <p14:creationId xmlns:p14="http://schemas.microsoft.com/office/powerpoint/2010/main" val="3358513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5. Initial versus repeat sales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FCA72A4-1F5D-446C-9007-25EC99515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568288"/>
            <a:ext cx="6825569" cy="553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Plotting sales from new versus repeat customers (% of total sales):</a:t>
            </a:r>
          </a:p>
        </p:txBody>
      </p:sp>
      <p:pic>
        <p:nvPicPr>
          <p:cNvPr id="2" name="Online Media 1" title="Obtaining new versus repeat sales (% of total sales) from a transaction log">
            <a:hlinkClick r:id="" action="ppaction://media"/>
            <a:extLst>
              <a:ext uri="{FF2B5EF4-FFF2-40B4-BE49-F238E27FC236}">
                <a16:creationId xmlns:a16="http://schemas.microsoft.com/office/drawing/2014/main" id="{5FB1759E-A45B-4DCD-923A-90016155DB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18557" y="2202543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19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5. Initial versus repeat sales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705A71BC-076F-4565-9CF9-6FFF9363C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9680" y="5728710"/>
            <a:ext cx="2684639" cy="64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/>
              <a:t>What does this tell us?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7711F-6E0E-434B-AED6-99492C633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51" y="1712669"/>
            <a:ext cx="7038435" cy="378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832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6. Initial versus repeat AOV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857483"/>
            <a:ext cx="8006637" cy="449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en-US" sz="2000" kern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08" y="1565985"/>
            <a:ext cx="8484670" cy="1498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What: average spend per purchase on initial purchase vs all repeat purchases</a:t>
            </a:r>
          </a:p>
          <a:p>
            <a:pPr marL="0" indent="0">
              <a:buNone/>
            </a:pPr>
            <a:r>
              <a:rPr lang="en-US" altLang="en-US" sz="2000" kern="0" dirty="0"/>
              <a:t>Why: significant differences initial and repeat spends!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4B152-AA36-45A4-8A8C-52C3B81A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8" y="2802836"/>
            <a:ext cx="3721721" cy="1878971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21881782-C035-4B9B-8BF3-65E11E5E4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042" y="2393663"/>
            <a:ext cx="5184878" cy="62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u="sng" kern="0" dirty="0"/>
              <a:t>Recent diligence</a:t>
            </a:r>
            <a:r>
              <a:rPr lang="en-US" altLang="en-US" sz="2000" kern="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C5BFAD-2122-40C9-9E53-EF77BD97B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322" y="2800410"/>
            <a:ext cx="4225956" cy="1781388"/>
          </a:xfrm>
          <a:prstGeom prst="rect">
            <a:avLst/>
          </a:prstGeom>
        </p:spPr>
      </p:pic>
      <p:sp>
        <p:nvSpPr>
          <p:cNvPr id="19" name="Rectangle 3">
            <a:extLst>
              <a:ext uri="{FF2B5EF4-FFF2-40B4-BE49-F238E27FC236}">
                <a16:creationId xmlns:a16="http://schemas.microsoft.com/office/drawing/2014/main" id="{C039CA60-5485-4A2C-A746-A0F2E00C3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8214" y="2380539"/>
            <a:ext cx="5184878" cy="62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u="sng" kern="0" dirty="0"/>
              <a:t>Another</a:t>
            </a:r>
            <a:r>
              <a:rPr lang="en-US" altLang="en-US" sz="2000" kern="0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8A4E7-1988-4535-9773-9E82BA5FB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280" y="4730227"/>
            <a:ext cx="3858415" cy="2037280"/>
          </a:xfrm>
          <a:prstGeom prst="rect">
            <a:avLst/>
          </a:prstGeom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18E8D8C3-066B-43F8-A043-5DBCA486D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08" y="4830236"/>
            <a:ext cx="5184878" cy="62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u="sng" kern="0" dirty="0"/>
              <a:t>And another</a:t>
            </a:r>
            <a:r>
              <a:rPr lang="en-US" altLang="en-US" sz="2000" kern="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478592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15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Context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857483"/>
            <a:ext cx="8006637" cy="449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en-US" sz="2000" kern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559367"/>
            <a:ext cx="8139112" cy="529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en-US" sz="2000" kern="0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EF0C8493-DAF0-4524-9E0D-728929CCA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6139" y="1469702"/>
            <a:ext cx="4407673" cy="489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Most organizations: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D88A2-F701-43E9-AA6E-570B52FF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792" y="1885119"/>
            <a:ext cx="1551383" cy="2305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46D096-ED34-478C-AC56-BD99F0089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050" y="1958778"/>
            <a:ext cx="2903662" cy="2158189"/>
          </a:xfrm>
          <a:prstGeom prst="rect">
            <a:avLst/>
          </a:prstGeom>
        </p:spPr>
      </p:pic>
      <p:sp>
        <p:nvSpPr>
          <p:cNvPr id="17" name="Rectangle 3">
            <a:extLst>
              <a:ext uri="{FF2B5EF4-FFF2-40B4-BE49-F238E27FC236}">
                <a16:creationId xmlns:a16="http://schemas.microsoft.com/office/drawing/2014/main" id="{9D9127D7-4700-4E44-BD06-3086F8E55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052" y="3612095"/>
            <a:ext cx="4407673" cy="489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>
                <a:solidFill>
                  <a:srgbClr val="FF0000"/>
                </a:solidFill>
              </a:rPr>
              <a:t>Transaction log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5106A01D-9F9A-49E3-AD6A-91F40FC98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6905" y="1898891"/>
            <a:ext cx="1805194" cy="1806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>
                <a:solidFill>
                  <a:srgbClr val="FF0000"/>
                </a:solidFill>
              </a:rPr>
              <a:t>Clickstream</a:t>
            </a:r>
          </a:p>
          <a:p>
            <a:pPr marL="0" indent="0" algn="ctr">
              <a:buNone/>
            </a:pPr>
            <a:r>
              <a:rPr lang="en-US" altLang="en-US" sz="2000" kern="0" dirty="0">
                <a:solidFill>
                  <a:srgbClr val="FF0000"/>
                </a:solidFill>
              </a:rPr>
              <a:t>Social media</a:t>
            </a:r>
          </a:p>
          <a:p>
            <a:pPr marL="0" indent="0" algn="ctr">
              <a:buNone/>
            </a:pPr>
            <a:r>
              <a:rPr lang="en-US" altLang="en-US" sz="2000" kern="0" dirty="0">
                <a:solidFill>
                  <a:srgbClr val="FF0000"/>
                </a:solidFill>
              </a:rPr>
              <a:t>Demographics</a:t>
            </a:r>
          </a:p>
          <a:p>
            <a:pPr marL="0" indent="0" algn="ctr">
              <a:buNone/>
            </a:pPr>
            <a:r>
              <a:rPr lang="en-US" altLang="en-US" sz="2000" kern="0" dirty="0">
                <a:solidFill>
                  <a:srgbClr val="FF0000"/>
                </a:solidFill>
              </a:rPr>
              <a:t>Survey data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8BF34002-F2F0-4F86-AB76-6D092AD27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4126" y="4215751"/>
            <a:ext cx="4407673" cy="489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Me: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C0A5FA-8147-4463-AA26-C1DC55741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480" y="4790526"/>
            <a:ext cx="1884975" cy="1754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C355A-DB58-45E7-8667-0EC2D5097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468" y="4797704"/>
            <a:ext cx="3385730" cy="1609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A2A2C2-5FA4-4C75-AD51-0E8AF83E75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92" y="2048443"/>
            <a:ext cx="3060427" cy="376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083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2"/>
      <p:bldP spid="17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6. Initial versus repeat AOV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08" y="1671825"/>
            <a:ext cx="5852531" cy="62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Rows=</a:t>
            </a:r>
            <a:r>
              <a:rPr lang="en-US" altLang="en-US" sz="2000" kern="0" dirty="0" err="1"/>
              <a:t>initial_ind</a:t>
            </a:r>
            <a:r>
              <a:rPr lang="en-US" altLang="en-US" sz="2000" kern="0" dirty="0"/>
              <a:t>, cols=</a:t>
            </a:r>
            <a:r>
              <a:rPr lang="en-US" altLang="en-US" sz="2000" kern="0" dirty="0" err="1"/>
              <a:t>months,cells</a:t>
            </a:r>
            <a:r>
              <a:rPr lang="en-US" altLang="en-US" sz="2000" kern="0" dirty="0"/>
              <a:t>=avg(spend)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C0C623-5C5D-4979-835F-3E77859B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20" y="2191421"/>
            <a:ext cx="1609016" cy="44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296D7-9AF6-4FD7-B734-085D0976B83B}"/>
              </a:ext>
            </a:extLst>
          </p:cNvPr>
          <p:cNvSpPr/>
          <p:nvPr/>
        </p:nvSpPr>
        <p:spPr bwMode="auto">
          <a:xfrm>
            <a:off x="818620" y="5829423"/>
            <a:ext cx="781580" cy="2632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E582A2-434A-4DE0-8F7F-E4377999D40F}"/>
              </a:ext>
            </a:extLst>
          </p:cNvPr>
          <p:cNvSpPr/>
          <p:nvPr/>
        </p:nvSpPr>
        <p:spPr bwMode="auto">
          <a:xfrm>
            <a:off x="1623128" y="5829423"/>
            <a:ext cx="781580" cy="2632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363C3E-1892-4F07-80B9-B94F6EC33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055" y="3078383"/>
            <a:ext cx="6047917" cy="970653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02D60CD2-8038-467E-A9F2-62087ED4A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4049" y="4144762"/>
            <a:ext cx="2203923" cy="132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altLang="en-US" sz="20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2363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6. Initial versus repeat AOV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857483"/>
            <a:ext cx="8006637" cy="449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en-US" sz="2000" kern="0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02D60CD2-8038-467E-A9F2-62087ED4A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4049" y="4144762"/>
            <a:ext cx="2203923" cy="132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altLang="en-US" sz="2000" kern="0" dirty="0">
              <a:solidFill>
                <a:srgbClr val="FF0000"/>
              </a:solidFill>
            </a:endParaRPr>
          </a:p>
        </p:txBody>
      </p:sp>
      <p:pic>
        <p:nvPicPr>
          <p:cNvPr id="2" name="Online Media 1" title="Obtaining new versus repeat average order value (AOV) from a transaction log">
            <a:hlinkClick r:id="" action="ppaction://media"/>
            <a:extLst>
              <a:ext uri="{FF2B5EF4-FFF2-40B4-BE49-F238E27FC236}">
                <a16:creationId xmlns:a16="http://schemas.microsoft.com/office/drawing/2014/main" id="{1B8594DB-D123-4E49-9008-2413A7DEE1E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45722" y="1857483"/>
            <a:ext cx="6169478" cy="46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953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6. Initial versus repeat AOV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857483"/>
            <a:ext cx="8006637" cy="449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en-US" sz="2000" kern="0" dirty="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705A71BC-076F-4565-9CF9-6FFF9363C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528" y="5561338"/>
            <a:ext cx="2684639" cy="64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/>
              <a:t>What does this tell us?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87CB8-34CD-4318-BCF7-F77EE25E8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41" y="1922290"/>
            <a:ext cx="6508015" cy="3334495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02D60CD2-8038-467E-A9F2-62087ED4A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4049" y="4144762"/>
            <a:ext cx="2203923" cy="132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altLang="en-US" sz="20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068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7. Sales and AOV by source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857483"/>
            <a:ext cx="8006637" cy="449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en-US" sz="2000" kern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08" y="1671825"/>
            <a:ext cx="8484670" cy="1498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What: total sales and AOV by source of order (e.g., online versus in-store)</a:t>
            </a:r>
          </a:p>
          <a:p>
            <a:pPr marL="0" indent="0">
              <a:buNone/>
            </a:pPr>
            <a:r>
              <a:rPr lang="en-US" altLang="en-US" sz="2000" kern="0" dirty="0"/>
              <a:t>Why: profitability and unit economics may differ significantly by channel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1881782-C035-4B9B-8BF3-65E11E5E4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08" y="4550813"/>
            <a:ext cx="5184878" cy="62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u="sng" kern="0" dirty="0"/>
              <a:t>Recent diligence</a:t>
            </a:r>
            <a:r>
              <a:rPr lang="en-US" altLang="en-US" sz="2000" kern="0" dirty="0"/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8C6B8C-E1D7-4580-91B6-47DA1FC31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16" y="2504662"/>
            <a:ext cx="3431106" cy="1498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8FFEA3-F973-4375-8E2A-3707B2CB1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421" y="2372156"/>
            <a:ext cx="3503060" cy="1751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39BCB-D7AA-49E5-8C96-F353EA8B5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106" y="4353338"/>
            <a:ext cx="5009375" cy="24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596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7. Sales by source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857483"/>
            <a:ext cx="8006637" cy="449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en-US" sz="2000" kern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64" y="1532010"/>
            <a:ext cx="5241464" cy="62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Rows=source, cols=</a:t>
            </a:r>
            <a:r>
              <a:rPr lang="en-US" altLang="en-US" sz="2000" kern="0" dirty="0" err="1"/>
              <a:t>birthmonth</a:t>
            </a:r>
            <a:r>
              <a:rPr lang="en-US" altLang="en-US" sz="2000" kern="0" dirty="0"/>
              <a:t>, cells=sum(spend)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AA863-D574-4D69-B977-B457BD1CC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199"/>
          <a:stretch/>
        </p:blipFill>
        <p:spPr>
          <a:xfrm>
            <a:off x="279664" y="2041782"/>
            <a:ext cx="1331998" cy="4681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D77894-D10D-427F-9F23-4438BA602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492" y="3045334"/>
            <a:ext cx="6084057" cy="1181370"/>
          </a:xfrm>
          <a:prstGeom prst="rect">
            <a:avLst/>
          </a:prstGeom>
        </p:spPr>
      </p:pic>
      <p:sp>
        <p:nvSpPr>
          <p:cNvPr id="25" name="Rectangle 3">
            <a:extLst>
              <a:ext uri="{FF2B5EF4-FFF2-40B4-BE49-F238E27FC236}">
                <a16:creationId xmlns:a16="http://schemas.microsoft.com/office/drawing/2014/main" id="{2325A480-15F9-4393-830A-3006347F1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0803" y="5841351"/>
            <a:ext cx="4923057" cy="744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altLang="en-US" sz="2000" kern="0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FFDBA7-E9E5-4781-AFB6-AEA543F52E3A}"/>
              </a:ext>
            </a:extLst>
          </p:cNvPr>
          <p:cNvCxnSpPr/>
          <p:nvPr/>
        </p:nvCxnSpPr>
        <p:spPr bwMode="auto">
          <a:xfrm>
            <a:off x="1780531" y="3775675"/>
            <a:ext cx="83027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3">
            <a:extLst>
              <a:ext uri="{FF2B5EF4-FFF2-40B4-BE49-F238E27FC236}">
                <a16:creationId xmlns:a16="http://schemas.microsoft.com/office/drawing/2014/main" id="{37672368-9845-4635-A9BA-21414A2FA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396" y="5148644"/>
            <a:ext cx="5241464" cy="62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[ Exactly the same process as with AOV for new versus repeat purchases ]</a:t>
            </a:r>
          </a:p>
        </p:txBody>
      </p:sp>
    </p:spTree>
    <p:extLst>
      <p:ext uri="{BB962C8B-B14F-4D97-AF65-F5344CB8AC3E}">
        <p14:creationId xmlns:p14="http://schemas.microsoft.com/office/powerpoint/2010/main" val="20626679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7. Sales by source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705A71BC-076F-4565-9CF9-6FFF9363C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3189" y="4961405"/>
            <a:ext cx="2684639" cy="49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/>
              <a:t>What does this tell us?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B2F40A-7561-4D10-A8AB-D9C146D57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34" y="2092398"/>
            <a:ext cx="4194414" cy="2251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00A24C-D882-4FB2-9160-89A34AFCB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70864"/>
            <a:ext cx="4194414" cy="246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958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7. AOV by source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54" y="1613829"/>
            <a:ext cx="5184878" cy="62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Same process, but average(spend):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ABD189-870C-490F-8175-910D052E4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7" y="2273945"/>
            <a:ext cx="7453217" cy="1590484"/>
          </a:xfrm>
          <a:prstGeom prst="rect">
            <a:avLst/>
          </a:prstGeom>
        </p:spPr>
      </p:pic>
      <p:sp>
        <p:nvSpPr>
          <p:cNvPr id="19" name="Rectangle 3">
            <a:extLst>
              <a:ext uri="{FF2B5EF4-FFF2-40B4-BE49-F238E27FC236}">
                <a16:creationId xmlns:a16="http://schemas.microsoft.com/office/drawing/2014/main" id="{1301DFA2-47AD-48A4-83C0-33024C84A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6518" y="3972823"/>
            <a:ext cx="2873447" cy="1354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altLang="en-US" sz="20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85287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7. AOV by source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705A71BC-076F-4565-9CF9-6FFF9363C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2389" y="5485369"/>
            <a:ext cx="2684639" cy="64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/>
              <a:t>What does this tell us?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66A65A-94BA-462B-9FFD-92AB3BB0F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811" y="1771885"/>
            <a:ext cx="5665189" cy="348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969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8. First purchase profitability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857483"/>
            <a:ext cx="8006637" cy="449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en-US" sz="2000" kern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08" y="1671824"/>
            <a:ext cx="7844080" cy="1508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What: average variable profit from initial purchase, minus CAC</a:t>
            </a:r>
          </a:p>
          <a:p>
            <a:pPr marL="0" indent="0">
              <a:buNone/>
            </a:pPr>
            <a:r>
              <a:rPr lang="en-US" altLang="en-US" sz="2000" kern="0" dirty="0"/>
              <a:t>Why: 	If profitable, </a:t>
            </a:r>
            <a:r>
              <a:rPr lang="en-US" altLang="en-US" sz="2000" kern="0" dirty="0">
                <a:sym typeface="Wingdings" panose="05000000000000000000" pitchFamily="2" charset="2"/>
              </a:rPr>
              <a:t>everything else is “icing on the cake” </a:t>
            </a:r>
          </a:p>
          <a:p>
            <a:pPr marL="0" indent="0">
              <a:buNone/>
            </a:pPr>
            <a:r>
              <a:rPr lang="en-US" altLang="en-US" sz="2000" kern="0" dirty="0">
                <a:sym typeface="Wingdings" panose="05000000000000000000" pitchFamily="2" charset="2"/>
              </a:rPr>
              <a:t>	Measure of how much CLV depends on repeat purchasing (risk)</a:t>
            </a:r>
            <a:endParaRPr lang="en-US" altLang="en-US" sz="2000" kern="0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5CBBC6E-6054-43C6-B9D6-06E379D04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" y="3131644"/>
            <a:ext cx="3472663" cy="55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Artem’s startup story…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D82B4-0E69-4249-B747-8654B2F96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77" y="4604756"/>
            <a:ext cx="4738927" cy="16343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43A0B8-815B-46B4-AFB0-DFC909263690}"/>
              </a:ext>
            </a:extLst>
          </p:cNvPr>
          <p:cNvSpPr/>
          <p:nvPr/>
        </p:nvSpPr>
        <p:spPr bwMode="auto">
          <a:xfrm>
            <a:off x="1419144" y="5176902"/>
            <a:ext cx="1544320" cy="106222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CD079DCB-D466-4D24-883C-D527D5ACC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382" y="3793796"/>
            <a:ext cx="2714038" cy="55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Revolve Clothing (</a:t>
            </a:r>
            <a:r>
              <a:rPr lang="en-US" altLang="en-US" sz="2000" kern="0" dirty="0">
                <a:hlinkClick r:id="rId4"/>
              </a:rPr>
              <a:t>S-1</a:t>
            </a:r>
            <a:r>
              <a:rPr lang="en-US" altLang="en-US" sz="2000" kern="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382450195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/>
      <p:bldP spid="3" grpId="0" animBg="1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8. First purchase profitability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857483"/>
            <a:ext cx="8006637" cy="449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en-US" sz="2000" kern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632068"/>
            <a:ext cx="6554373" cy="3450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First, we need </a:t>
            </a:r>
            <a:r>
              <a:rPr lang="en-US" altLang="en-US" sz="2000" b="1" kern="0" dirty="0"/>
              <a:t>transaction-level contribution profitability</a:t>
            </a:r>
          </a:p>
          <a:p>
            <a:pPr marL="0" indent="0">
              <a:buNone/>
            </a:pPr>
            <a:endParaRPr lang="en-US" altLang="en-US" sz="2000" kern="0" dirty="0"/>
          </a:p>
          <a:p>
            <a:pPr marL="0" indent="0">
              <a:buNone/>
            </a:pPr>
            <a:r>
              <a:rPr lang="en-US" altLang="en-US" sz="2000" kern="0" dirty="0"/>
              <a:t>What to include: </a:t>
            </a:r>
          </a:p>
          <a:p>
            <a:r>
              <a:rPr lang="en-US" altLang="en-US" sz="2000" kern="0" dirty="0"/>
              <a:t>Direct labor and materials (COGS)</a:t>
            </a:r>
          </a:p>
          <a:p>
            <a:r>
              <a:rPr lang="en-US" altLang="en-US" sz="2000" kern="0" dirty="0"/>
              <a:t>Handling of inventory</a:t>
            </a:r>
          </a:p>
          <a:p>
            <a:r>
              <a:rPr lang="en-US" altLang="en-US" sz="2000" kern="0" dirty="0"/>
              <a:t>Fulfillment</a:t>
            </a:r>
          </a:p>
          <a:p>
            <a:r>
              <a:rPr lang="en-US" altLang="en-US" sz="2000" kern="0" dirty="0"/>
              <a:t>Merchant processing fees</a:t>
            </a:r>
          </a:p>
          <a:p>
            <a:r>
              <a:rPr lang="en-US" altLang="en-US" sz="2000" kern="0" dirty="0"/>
              <a:t>All return-related expenses (shipping, re-stocking)</a:t>
            </a:r>
          </a:p>
          <a:p>
            <a:r>
              <a:rPr lang="en-US" altLang="en-US" sz="2000" kern="0" dirty="0"/>
              <a:t>[Indirect effectively variable expenses]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705A71BC-076F-4565-9CF9-6FFF9363C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6485" y="5089161"/>
            <a:ext cx="2684639" cy="64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/>
              <a:t>Everything else: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CAFD4-8218-4C0A-93A0-C64BC047B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378" y="5544399"/>
            <a:ext cx="2280002" cy="1168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010E6A-51A8-40C0-B5D0-436EF13BE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855" y="5537451"/>
            <a:ext cx="2089808" cy="1168149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AAC7EA1A-31FA-4541-9684-3A33ABDCB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6243" y="5092931"/>
            <a:ext cx="3298251" cy="64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If available at transaction level:</a:t>
            </a:r>
          </a:p>
        </p:txBody>
      </p:sp>
    </p:spTree>
    <p:extLst>
      <p:ext uri="{BB962C8B-B14F-4D97-AF65-F5344CB8AC3E}">
        <p14:creationId xmlns:p14="http://schemas.microsoft.com/office/powerpoint/2010/main" val="8368654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17" grpId="0" build="p" bldLvl="2"/>
      <p:bldP spid="15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Goals for the next two lectures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857483"/>
            <a:ext cx="8006637" cy="449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en-US" sz="2000" kern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13" y="4765371"/>
            <a:ext cx="8139112" cy="197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000" kern="0" dirty="0"/>
              <a:t>Understand “what and why” behind these KPI’s</a:t>
            </a:r>
          </a:p>
          <a:p>
            <a:r>
              <a:rPr lang="en-US" altLang="en-US" sz="2000" kern="0" dirty="0"/>
              <a:t>Learn how to measure unit economic performance</a:t>
            </a:r>
          </a:p>
          <a:p>
            <a:r>
              <a:rPr lang="en-US" altLang="en-US" sz="2000" kern="0" dirty="0"/>
              <a:t>Learn how to mess with transaction logs </a:t>
            </a:r>
          </a:p>
          <a:p>
            <a:r>
              <a:rPr lang="en-US" altLang="en-US" sz="2000" kern="0" dirty="0"/>
              <a:t>Get better with Excel: Pivot Tables, offset(), histograms, plotting, …</a:t>
            </a:r>
          </a:p>
          <a:p>
            <a:pPr lvl="1"/>
            <a:endParaRPr lang="en-US" altLang="en-US" sz="1600" kern="0" dirty="0"/>
          </a:p>
          <a:p>
            <a:endParaRPr lang="en-US" altLang="en-US" sz="20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3EC22B-E73E-4D06-AFFC-FDAA260B8D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755"/>
          <a:stretch/>
        </p:blipFill>
        <p:spPr>
          <a:xfrm>
            <a:off x="1234428" y="2076096"/>
            <a:ext cx="1845937" cy="215884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5AF91A95-1B5D-46A7-ACAB-71ACC5164C13}"/>
              </a:ext>
            </a:extLst>
          </p:cNvPr>
          <p:cNvSpPr/>
          <p:nvPr/>
        </p:nvSpPr>
        <p:spPr bwMode="auto">
          <a:xfrm>
            <a:off x="3223543" y="2737240"/>
            <a:ext cx="1845937" cy="436145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183DFD5-7902-4CF7-AC89-C66C6EEBA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132" y="1582978"/>
            <a:ext cx="3876793" cy="489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en-US" sz="2000" u="sng" kern="0" dirty="0"/>
              <a:t>KPI’s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27AD2-681C-468F-BCEC-0E8C2DBDD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824" y="2087602"/>
            <a:ext cx="3020689" cy="2039177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AA3B5603-F8EC-4E57-8864-D6F23BB08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487" y="1603554"/>
            <a:ext cx="3876793" cy="489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en-US" sz="2000" u="sng" kern="0" dirty="0"/>
              <a:t>Raw transaction log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751B579-5070-4BD4-90CF-86A7E19E1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114" y="2340353"/>
            <a:ext cx="3876793" cy="489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en-US" sz="2000" i="1" kern="0" dirty="0"/>
              <a:t>Excel calculations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50F3572-A7BF-428E-AF50-D08225E47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714" y="6310444"/>
            <a:ext cx="5242572" cy="48907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/>
              <a:t>I will use the same deck for the next two lectures</a:t>
            </a:r>
          </a:p>
        </p:txBody>
      </p:sp>
    </p:spTree>
    <p:extLst>
      <p:ext uri="{BB962C8B-B14F-4D97-AF65-F5344CB8AC3E}">
        <p14:creationId xmlns:p14="http://schemas.microsoft.com/office/powerpoint/2010/main" val="34659401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8" grpId="0"/>
      <p:bldP spid="10" grpId="0"/>
      <p:bldP spid="12" grpId="0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48B43D-7ED8-4977-A8ED-311297FBB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289" y="2841787"/>
            <a:ext cx="2755421" cy="2293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06F6BE-2451-480D-B437-57DF9BC88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4" y="2169452"/>
            <a:ext cx="2248872" cy="443121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8. First purchase profitability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82571"/>
            <a:ext cx="5712933" cy="699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Rows=</a:t>
            </a:r>
            <a:r>
              <a:rPr lang="en-US" altLang="en-US" sz="2000" kern="0" dirty="0" err="1"/>
              <a:t>initial_ind</a:t>
            </a:r>
            <a:r>
              <a:rPr lang="en-US" altLang="en-US" sz="2000" kern="0" dirty="0"/>
              <a:t>, cols=months, </a:t>
            </a:r>
            <a:br>
              <a:rPr lang="en-US" altLang="en-US" sz="2000" kern="0" dirty="0"/>
            </a:br>
            <a:r>
              <a:rPr lang="en-US" altLang="en-US" sz="2000" kern="0" dirty="0"/>
              <a:t>cells=avg(contribution profit)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A688E015-B855-4D13-AF0A-D7B4803FA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3241" y="1893795"/>
            <a:ext cx="2582159" cy="805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Subtract CAC by cohort from initial profit: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C1DB15-E49D-48DC-827F-3F59FC618CE9}"/>
              </a:ext>
            </a:extLst>
          </p:cNvPr>
          <p:cNvCxnSpPr>
            <a:cxnSpLocks/>
          </p:cNvCxnSpPr>
          <p:nvPr/>
        </p:nvCxnSpPr>
        <p:spPr bwMode="auto">
          <a:xfrm>
            <a:off x="2422866" y="4013530"/>
            <a:ext cx="69044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AD27CFD-CAC9-493C-822C-1AC311A3F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2658949"/>
            <a:ext cx="2438400" cy="261937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3013C5-FC27-4854-8200-9F6EB8623D6A}"/>
              </a:ext>
            </a:extLst>
          </p:cNvPr>
          <p:cNvCxnSpPr/>
          <p:nvPr/>
        </p:nvCxnSpPr>
        <p:spPr bwMode="auto">
          <a:xfrm>
            <a:off x="5954472" y="3992985"/>
            <a:ext cx="378769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365571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8. First purchase profitability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Online Media 1" title="Obtaining first purchase profitability from a transaction log">
            <a:hlinkClick r:id="" action="ppaction://media"/>
            <a:extLst>
              <a:ext uri="{FF2B5EF4-FFF2-40B4-BE49-F238E27FC236}">
                <a16:creationId xmlns:a16="http://schemas.microsoft.com/office/drawing/2014/main" id="{46651043-8397-4E2B-BE61-732A6C2DE00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9410" y="2001610"/>
            <a:ext cx="7375676" cy="414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101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8. First purchase profitability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A618711-1093-4F13-A255-144CBF336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9680" y="5838768"/>
            <a:ext cx="2684639" cy="64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/>
              <a:t>What does this tell us?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6ABE8F-0F5C-4727-B962-5D00D9AC3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5" y="2394856"/>
            <a:ext cx="4325673" cy="26561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D6D3E5-3FA9-45C4-8077-FA61582A2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566" y="2394856"/>
            <a:ext cx="4156144" cy="257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894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9. </a:t>
            </a:r>
            <a:r>
              <a:rPr lang="en-US" altLang="en-US" sz="3500" kern="0" dirty="0" err="1"/>
              <a:t>Cohorted</a:t>
            </a:r>
            <a:r>
              <a:rPr lang="en-US" altLang="en-US" sz="3500" kern="0" dirty="0"/>
              <a:t> revenue (the “C3”)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81" y="1857483"/>
            <a:ext cx="8006637" cy="449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en-US" sz="2000" kern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08" y="1671824"/>
            <a:ext cx="8378432" cy="1319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What: total revenues, broken down by acquisition cohort, over time</a:t>
            </a:r>
          </a:p>
          <a:p>
            <a:pPr marL="0" indent="0">
              <a:buNone/>
            </a:pPr>
            <a:r>
              <a:rPr lang="en-US" altLang="en-US" sz="2000" kern="0" dirty="0"/>
              <a:t>Why: (exceedingly rich) one-chart summary of growth, acquisition, and retention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004E0-5122-4A78-AC5D-B1EC1541A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81" y="3310642"/>
            <a:ext cx="4202718" cy="27299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097003-BFB8-46CF-BE8A-A7DC0D4A8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01" y="3178551"/>
            <a:ext cx="3561817" cy="2862062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5258D0E1-AF3D-4305-A105-E3CD031A3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513" y="2676971"/>
            <a:ext cx="2797382" cy="45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Slack (</a:t>
            </a:r>
            <a:r>
              <a:rPr lang="en-US" altLang="en-US" sz="2000" kern="0" dirty="0">
                <a:hlinkClick r:id="rId5"/>
              </a:rPr>
              <a:t>S-1</a:t>
            </a:r>
            <a:r>
              <a:rPr lang="en-US" altLang="en-US" sz="2000" kern="0" dirty="0"/>
              <a:t>):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5D4B56F-2790-4BFA-B57C-3A3F17263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6150" y="2630572"/>
            <a:ext cx="2797382" cy="45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Dropbox (</a:t>
            </a:r>
            <a:r>
              <a:rPr lang="en-US" altLang="en-US" sz="2000" kern="0" dirty="0">
                <a:hlinkClick r:id="rId6"/>
              </a:rPr>
              <a:t>S-1</a:t>
            </a:r>
            <a:r>
              <a:rPr lang="en-US" altLang="en-US" sz="2000" kern="0" dirty="0"/>
              <a:t>):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136692C-7B61-421A-83B9-EF2174296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68" y="6173267"/>
            <a:ext cx="8012720" cy="45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For more on the virtues of the C3, read </a:t>
            </a:r>
            <a:r>
              <a:rPr lang="en-US" altLang="en-US" sz="2000" kern="0" dirty="0">
                <a:hlinkClick r:id="rId7"/>
              </a:rPr>
              <a:t>this</a:t>
            </a:r>
            <a:endParaRPr lang="en-US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28257949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3F1016-368B-45B6-8857-E21E95141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17" y="2414726"/>
            <a:ext cx="1416529" cy="436953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9. </a:t>
            </a:r>
            <a:r>
              <a:rPr lang="en-US" altLang="en-US" sz="3500" kern="0" dirty="0" err="1"/>
              <a:t>Cohorted</a:t>
            </a:r>
            <a:r>
              <a:rPr lang="en-US" altLang="en-US" sz="3500" kern="0" dirty="0"/>
              <a:t> revenue (the “C3”)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68" y="1465879"/>
            <a:ext cx="3501632" cy="9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Get everyone’s “birthday”: filter to </a:t>
            </a:r>
            <a:r>
              <a:rPr lang="en-US" altLang="en-US" sz="2000" kern="0" dirty="0" err="1"/>
              <a:t>initial_ind</a:t>
            </a:r>
            <a:r>
              <a:rPr lang="en-US" altLang="en-US" sz="2000" kern="0" dirty="0"/>
              <a:t>=1, rows=</a:t>
            </a:r>
            <a:r>
              <a:rPr lang="en-US" altLang="en-US" sz="2000" kern="0" dirty="0" err="1"/>
              <a:t>cust_ids</a:t>
            </a:r>
            <a:r>
              <a:rPr lang="en-US" altLang="en-US" sz="2000" kern="0" dirty="0"/>
              <a:t>, cells=date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3B24A5-9F33-4ED1-A8EB-8BCB19A3108C}"/>
              </a:ext>
            </a:extLst>
          </p:cNvPr>
          <p:cNvCxnSpPr>
            <a:cxnSpLocks/>
          </p:cNvCxnSpPr>
          <p:nvPr/>
        </p:nvCxnSpPr>
        <p:spPr bwMode="auto">
          <a:xfrm flipV="1">
            <a:off x="3852612" y="2740871"/>
            <a:ext cx="442553" cy="56247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3">
            <a:extLst>
              <a:ext uri="{FF2B5EF4-FFF2-40B4-BE49-F238E27FC236}">
                <a16:creationId xmlns:a16="http://schemas.microsoft.com/office/drawing/2014/main" id="{BA58B273-94B0-4757-99C1-11637F81E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7868" y="1602391"/>
            <a:ext cx="3501632" cy="416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 err="1"/>
              <a:t>vlookup</a:t>
            </a:r>
            <a:r>
              <a:rPr lang="en-US" altLang="en-US" sz="2000" kern="0" dirty="0"/>
              <a:t> </a:t>
            </a:r>
            <a:r>
              <a:rPr lang="en-US" altLang="en-US" sz="2000" kern="0" dirty="0">
                <a:sym typeface="Wingdings" panose="05000000000000000000" pitchFamily="2" charset="2"/>
              </a:rPr>
              <a:t></a:t>
            </a:r>
            <a:r>
              <a:rPr lang="en-US" altLang="en-US" sz="2000" kern="0" dirty="0"/>
              <a:t> transaction log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BF4D6D6D-31F7-4EC5-B50C-088C01373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8822" y="1482236"/>
            <a:ext cx="2363465" cy="1409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Pivot: </a:t>
            </a:r>
          </a:p>
          <a:p>
            <a:pPr marL="0" indent="0">
              <a:buNone/>
            </a:pPr>
            <a:r>
              <a:rPr lang="en-US" altLang="en-US" sz="2000" kern="0" dirty="0"/>
              <a:t>rows = </a:t>
            </a:r>
            <a:r>
              <a:rPr lang="en-US" altLang="en-US" sz="2000" kern="0" dirty="0" err="1"/>
              <a:t>birthmonths</a:t>
            </a:r>
            <a:r>
              <a:rPr lang="en-US" altLang="en-US" sz="2000" kern="0" dirty="0"/>
              <a:t> cols = months </a:t>
            </a:r>
          </a:p>
          <a:p>
            <a:pPr marL="0" indent="0">
              <a:buNone/>
            </a:pPr>
            <a:r>
              <a:rPr lang="en-US" altLang="en-US" sz="2000" kern="0" dirty="0"/>
              <a:t>cells = sum(spend)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D73CCA-DD07-4956-881C-B952C9B23398}"/>
              </a:ext>
            </a:extLst>
          </p:cNvPr>
          <p:cNvCxnSpPr/>
          <p:nvPr/>
        </p:nvCxnSpPr>
        <p:spPr bwMode="auto">
          <a:xfrm>
            <a:off x="6776849" y="2891662"/>
            <a:ext cx="652651" cy="9230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574D6DF-31F0-4E1A-B72C-A50116F65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945" y="2288658"/>
            <a:ext cx="1710438" cy="2310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1A7CD-6944-4300-8B78-423DE189F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641" y="2014697"/>
            <a:ext cx="2401749" cy="1564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B05248-BBD1-4DBB-88B1-E6A6D4C59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5075" y="2998409"/>
            <a:ext cx="1221983" cy="38105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012076-171F-4F44-8119-D110704EE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599" y="4611081"/>
            <a:ext cx="4735460" cy="210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669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9. </a:t>
            </a:r>
            <a:r>
              <a:rPr lang="en-US" altLang="en-US" sz="3500" kern="0" dirty="0" err="1"/>
              <a:t>Cohorted</a:t>
            </a:r>
            <a:r>
              <a:rPr lang="en-US" altLang="en-US" sz="3500" kern="0" dirty="0"/>
              <a:t> revenue (the “C3”)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7" name="Online Media 6" title="Creating the C3 (quarterly sales by acquisition cohort) from a transaction log">
            <a:hlinkClick r:id="" action="ppaction://media"/>
            <a:extLst>
              <a:ext uri="{FF2B5EF4-FFF2-40B4-BE49-F238E27FC236}">
                <a16:creationId xmlns:a16="http://schemas.microsoft.com/office/drawing/2014/main" id="{1AA21ABF-089B-4C98-894C-7B4405DB89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43240" y="1903639"/>
            <a:ext cx="7530496" cy="423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408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9. </a:t>
            </a:r>
            <a:r>
              <a:rPr lang="en-US" altLang="en-US" sz="3500" kern="0" dirty="0" err="1"/>
              <a:t>Cohorted</a:t>
            </a:r>
            <a:r>
              <a:rPr lang="en-US" altLang="en-US" sz="3500" kern="0" dirty="0"/>
              <a:t> revenue (the “C3”)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848" y="1564584"/>
            <a:ext cx="3501632" cy="416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The resulting C3: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7D5E9-1553-4B92-8248-CB870D91A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7" y="2192829"/>
            <a:ext cx="69056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93930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10. </a:t>
            </a:r>
            <a:r>
              <a:rPr lang="en-US" altLang="en-US" sz="3500" kern="0" dirty="0" err="1"/>
              <a:t>Cohorted</a:t>
            </a:r>
            <a:r>
              <a:rPr lang="en-US" altLang="en-US" sz="3500" kern="0" dirty="0"/>
              <a:t> revenue retention curve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81" y="1857483"/>
            <a:ext cx="8006637" cy="449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en-US" sz="2000" kern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08" y="1671825"/>
            <a:ext cx="8378432" cy="91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What: average monthly revenue over customer lifetime as a % of initial revenue</a:t>
            </a:r>
          </a:p>
          <a:p>
            <a:pPr marL="0" indent="0">
              <a:buNone/>
            </a:pPr>
            <a:r>
              <a:rPr lang="en-US" altLang="en-US" sz="2000" kern="0" dirty="0"/>
              <a:t>Why: measure of how well a firm is developing customers over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36239-757D-40C9-8006-012AD9068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22" y="3098800"/>
            <a:ext cx="6351570" cy="37592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772C9E2D-8FF2-4605-8DD0-57E620436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81" y="2640494"/>
            <a:ext cx="8378432" cy="91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“The importance of business fundamentals” (</a:t>
            </a:r>
            <a:r>
              <a:rPr lang="en-US" altLang="en-US" sz="2000" kern="0" dirty="0">
                <a:hlinkClick r:id="rId4"/>
              </a:rPr>
              <a:t>Nov 2019</a:t>
            </a:r>
            <a:r>
              <a:rPr lang="en-US" altLang="en-US" sz="2000" kern="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53910492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14" grpId="0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D2808-E6C5-4448-8800-044BABBA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031" y="193298"/>
            <a:ext cx="1438077" cy="35075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6522C5-6597-4AFD-B58C-D8B5FA077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00" y="3002182"/>
            <a:ext cx="3942938" cy="178489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615803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10. </a:t>
            </a:r>
            <a:r>
              <a:rPr lang="en-US" altLang="en-US" sz="3500" kern="0" dirty="0" err="1"/>
              <a:t>Cohorted</a:t>
            </a:r>
            <a:r>
              <a:rPr lang="en-US" altLang="en-US" sz="3500" kern="0" dirty="0"/>
              <a:t> revenue retention curve in Excel (1/2) 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1" y="1857483"/>
            <a:ext cx="3738563" cy="1064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Get number of days, then months (rounded up), from customer acquisition that purchase occurred: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A11165-9617-4084-9C34-A6FF843A449A}"/>
              </a:ext>
            </a:extLst>
          </p:cNvPr>
          <p:cNvSpPr/>
          <p:nvPr/>
        </p:nvSpPr>
        <p:spPr bwMode="auto">
          <a:xfrm>
            <a:off x="3030657" y="3014506"/>
            <a:ext cx="1009781" cy="177257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752C9-E7AC-41CE-A064-5A9CB065BB77}"/>
              </a:ext>
            </a:extLst>
          </p:cNvPr>
          <p:cNvSpPr/>
          <p:nvPr/>
        </p:nvSpPr>
        <p:spPr bwMode="auto">
          <a:xfrm>
            <a:off x="605960" y="3156502"/>
            <a:ext cx="581026" cy="16305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C00459-3E8C-4112-B411-04280FC99510}"/>
              </a:ext>
            </a:extLst>
          </p:cNvPr>
          <p:cNvSpPr/>
          <p:nvPr/>
        </p:nvSpPr>
        <p:spPr bwMode="auto">
          <a:xfrm>
            <a:off x="2512381" y="3257182"/>
            <a:ext cx="518275" cy="15298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A4F7AE-4DD8-4D0E-919B-64ED83363163}"/>
              </a:ext>
            </a:extLst>
          </p:cNvPr>
          <p:cNvCxnSpPr/>
          <p:nvPr/>
        </p:nvCxnSpPr>
        <p:spPr bwMode="auto">
          <a:xfrm flipV="1">
            <a:off x="4040437" y="2514601"/>
            <a:ext cx="2514223" cy="90288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3">
            <a:extLst>
              <a:ext uri="{FF2B5EF4-FFF2-40B4-BE49-F238E27FC236}">
                <a16:creationId xmlns:a16="http://schemas.microsoft.com/office/drawing/2014/main" id="{13094780-166B-481F-97EF-9D588B6C8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4774" y="1399716"/>
            <a:ext cx="2903276" cy="1345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Pivot for sales by customer tenure: rows=</a:t>
            </a:r>
            <a:r>
              <a:rPr lang="en-US" altLang="en-US" sz="2000" kern="0" dirty="0" err="1"/>
              <a:t>birthmonth</a:t>
            </a:r>
            <a:r>
              <a:rPr lang="en-US" altLang="en-US" sz="2000" kern="0" dirty="0"/>
              <a:t>, cols=tenure, cells=sum(sales)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9251EC-8DFA-4B69-ADC0-B997DDBB18B9}"/>
              </a:ext>
            </a:extLst>
          </p:cNvPr>
          <p:cNvSpPr/>
          <p:nvPr/>
        </p:nvSpPr>
        <p:spPr bwMode="auto">
          <a:xfrm>
            <a:off x="7645262" y="2344663"/>
            <a:ext cx="827090" cy="28331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94242D-1E3C-4071-B264-FD1052799FC4}"/>
              </a:ext>
            </a:extLst>
          </p:cNvPr>
          <p:cNvSpPr/>
          <p:nvPr/>
        </p:nvSpPr>
        <p:spPr bwMode="auto">
          <a:xfrm>
            <a:off x="6883367" y="3240609"/>
            <a:ext cx="827090" cy="28331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4DB5A1-A7CB-4642-8163-B7512C424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772" y="4062335"/>
            <a:ext cx="4777103" cy="229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637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9" grpId="0"/>
      <p:bldP spid="20" grpId="0" animBg="1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615803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10. </a:t>
            </a:r>
            <a:r>
              <a:rPr lang="en-US" altLang="en-US" sz="3500" kern="0" dirty="0" err="1"/>
              <a:t>Cohorted</a:t>
            </a:r>
            <a:r>
              <a:rPr lang="en-US" altLang="en-US" sz="3500" kern="0" dirty="0"/>
              <a:t> revenue retention curve in Excel (2/2) 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1" y="1857483"/>
            <a:ext cx="5582332" cy="1064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Convert spend by customer tenure to spend by tenure </a:t>
            </a:r>
            <a:r>
              <a:rPr lang="en-US" altLang="en-US" sz="2000" i="1" kern="0" dirty="0"/>
              <a:t>as a % of initial spend</a:t>
            </a:r>
            <a:r>
              <a:rPr lang="en-US" altLang="en-US" sz="2000" kern="0" dirty="0"/>
              <a:t>: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A4F7AE-4DD8-4D0E-919B-64ED83363163}"/>
              </a:ext>
            </a:extLst>
          </p:cNvPr>
          <p:cNvCxnSpPr>
            <a:cxnSpLocks/>
          </p:cNvCxnSpPr>
          <p:nvPr/>
        </p:nvCxnSpPr>
        <p:spPr bwMode="auto">
          <a:xfrm>
            <a:off x="3569572" y="3746974"/>
            <a:ext cx="1076324" cy="23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D8B193F-4E28-496F-830E-527CF139B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17" y="3029151"/>
            <a:ext cx="3344387" cy="16049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833F77-95AE-4665-A480-4302BB804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896" y="2534968"/>
            <a:ext cx="4388333" cy="2116927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AF992C08-B74A-41EC-921B-89520C5FD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488" y="5737721"/>
            <a:ext cx="3738563" cy="1120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altLang="en-US" sz="20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1401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What are the KPI’s?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857483"/>
            <a:ext cx="8006637" cy="449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en-US" sz="2000" kern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559367"/>
            <a:ext cx="8139112" cy="4881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What we will calculate “from scratch”: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kern="0" dirty="0"/>
              <a:t>Monthly sales over 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kern="0" dirty="0"/>
              <a:t>Total customers acquired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kern="0" dirty="0"/>
              <a:t>Customer acquisition cost (CAC)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kern="0" dirty="0"/>
              <a:t>Distribution of spend per purchase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kern="0" dirty="0"/>
              <a:t>Initial versus repeat sales volume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kern="0" dirty="0"/>
              <a:t>Initial versus repeat average order value (AOV)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kern="0" dirty="0"/>
              <a:t>Sales and AOV by source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kern="0" dirty="0"/>
              <a:t>First-purchase profitability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kern="0" dirty="0" err="1"/>
              <a:t>Cohorted</a:t>
            </a:r>
            <a:r>
              <a:rPr lang="en-US" altLang="en-US" sz="2000" kern="0" dirty="0"/>
              <a:t> sales (the “C3”)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kern="0" dirty="0"/>
              <a:t>Revenue retention curves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kern="0" dirty="0"/>
              <a:t>Cumulative spend per customer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kern="0" dirty="0"/>
              <a:t>Distribution of total spend by customer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kern="0" dirty="0"/>
              <a:t>Customer concentration (“Pareto”) chart </a:t>
            </a:r>
          </a:p>
          <a:p>
            <a:endParaRPr lang="en-US" altLang="en-US" sz="2000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307A462-F130-4E00-BB72-F7A372660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212959"/>
            <a:ext cx="3479800" cy="21346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1800" u="sng" kern="0" dirty="0"/>
              <a:t>What they summarize</a:t>
            </a:r>
            <a:r>
              <a:rPr lang="en-US" altLang="en-US" sz="1800" kern="0" dirty="0"/>
              <a:t>: </a:t>
            </a:r>
          </a:p>
          <a:p>
            <a:pPr>
              <a:buFontTx/>
              <a:buChar char="-"/>
            </a:pPr>
            <a:r>
              <a:rPr lang="en-US" altLang="en-US" sz="1800" kern="0" dirty="0"/>
              <a:t>Growth</a:t>
            </a:r>
          </a:p>
          <a:p>
            <a:pPr>
              <a:buFontTx/>
              <a:buChar char="-"/>
            </a:pPr>
            <a:r>
              <a:rPr lang="en-US" altLang="en-US" sz="1800" kern="0" dirty="0"/>
              <a:t>Unit costs</a:t>
            </a:r>
          </a:p>
          <a:p>
            <a:pPr>
              <a:buFontTx/>
              <a:buChar char="-"/>
            </a:pPr>
            <a:r>
              <a:rPr lang="en-US" altLang="en-US" sz="1800" kern="0" dirty="0"/>
              <a:t>Unit profitability</a:t>
            </a:r>
          </a:p>
          <a:p>
            <a:pPr>
              <a:buFontTx/>
              <a:buChar char="-"/>
            </a:pPr>
            <a:r>
              <a:rPr lang="en-US" altLang="en-US" sz="1800" kern="0" dirty="0"/>
              <a:t>Retention</a:t>
            </a:r>
          </a:p>
          <a:p>
            <a:pPr>
              <a:buFontTx/>
              <a:buChar char="-"/>
            </a:pPr>
            <a:r>
              <a:rPr lang="en-US" altLang="en-US" sz="1800" kern="0" dirty="0"/>
              <a:t>Heterogeneity (customers, time)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4442E-9684-423F-BF6F-6B3E5716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695" y="1485784"/>
            <a:ext cx="2270568" cy="19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677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615803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10. </a:t>
            </a:r>
            <a:r>
              <a:rPr lang="en-US" altLang="en-US" sz="3500" kern="0" dirty="0" err="1"/>
              <a:t>Cohorted</a:t>
            </a:r>
            <a:r>
              <a:rPr lang="en-US" altLang="en-US" sz="3500" kern="0" dirty="0"/>
              <a:t> revenue retention curve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Online Media 1" title="Creating a revenue retention chart from a transaction log">
            <a:hlinkClick r:id="" action="ppaction://media"/>
            <a:extLst>
              <a:ext uri="{FF2B5EF4-FFF2-40B4-BE49-F238E27FC236}">
                <a16:creationId xmlns:a16="http://schemas.microsoft.com/office/drawing/2014/main" id="{401600DC-0048-4239-A229-2A2D2E4CB81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1999" y="1877786"/>
            <a:ext cx="7344229" cy="413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651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615803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10. </a:t>
            </a:r>
            <a:r>
              <a:rPr lang="en-US" altLang="en-US" sz="3500" kern="0" dirty="0" err="1"/>
              <a:t>Cohorted</a:t>
            </a:r>
            <a:r>
              <a:rPr lang="en-US" altLang="en-US" sz="3500" kern="0" dirty="0"/>
              <a:t> revenue retention curve in Excel (2/2)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892165-F9B7-4946-8CBA-CF40A4D85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97" y="1802880"/>
            <a:ext cx="8232263" cy="3518321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C0BBF25D-91B3-403D-BF9A-4AC74A5F4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488" y="5562962"/>
            <a:ext cx="3773299" cy="416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How to interpret this?</a:t>
            </a:r>
          </a:p>
        </p:txBody>
      </p:sp>
    </p:spTree>
    <p:extLst>
      <p:ext uri="{BB962C8B-B14F-4D97-AF65-F5344CB8AC3E}">
        <p14:creationId xmlns:p14="http://schemas.microsoft.com/office/powerpoint/2010/main" val="24031669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3F0522-FA8A-4FD8-810A-4E3F580A4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781" y="2263344"/>
            <a:ext cx="5154502" cy="160375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" y="209859"/>
            <a:ext cx="835819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11. </a:t>
            </a:r>
            <a:r>
              <a:rPr lang="en-US" altLang="en-US" sz="3500" kern="0" dirty="0" err="1"/>
              <a:t>Cohorted</a:t>
            </a:r>
            <a:r>
              <a:rPr lang="en-US" altLang="en-US" sz="3500" kern="0" dirty="0"/>
              <a:t> cumulative spend per customer  in Excel 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7" y="2825302"/>
            <a:ext cx="3738563" cy="1064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Use spend by customer tenure and monthly customers acquired to get cumulative spend per customer: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839FF1-5A01-47DC-A05C-BE58CDAEDA7E}"/>
              </a:ext>
            </a:extLst>
          </p:cNvPr>
          <p:cNvSpPr/>
          <p:nvPr/>
        </p:nvSpPr>
        <p:spPr bwMode="auto">
          <a:xfrm>
            <a:off x="3864108" y="2420014"/>
            <a:ext cx="941367" cy="144708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49D94666-94E9-4EC7-98C0-E5A29773F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073" y="3294919"/>
            <a:ext cx="4980170" cy="416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altLang="en-US" sz="20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6664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" y="209859"/>
            <a:ext cx="835819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11. </a:t>
            </a:r>
            <a:r>
              <a:rPr lang="en-US" altLang="en-US" sz="3500" kern="0" dirty="0" err="1"/>
              <a:t>Cohorted</a:t>
            </a:r>
            <a:r>
              <a:rPr lang="en-US" altLang="en-US" sz="3500" kern="0" dirty="0"/>
              <a:t> cumulative spend per customer  in Excel 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49D94666-94E9-4EC7-98C0-E5A29773F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073" y="3294919"/>
            <a:ext cx="4980170" cy="416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altLang="en-US" sz="2000" kern="0" dirty="0">
              <a:solidFill>
                <a:srgbClr val="FF0000"/>
              </a:solidFill>
            </a:endParaRPr>
          </a:p>
        </p:txBody>
      </p:sp>
      <p:pic>
        <p:nvPicPr>
          <p:cNvPr id="6" name="Online Media 5" title="Obtaining cumulative spend per acquired customer by cohort from a transaction log">
            <a:hlinkClick r:id="" action="ppaction://media"/>
            <a:extLst>
              <a:ext uri="{FF2B5EF4-FFF2-40B4-BE49-F238E27FC236}">
                <a16:creationId xmlns:a16="http://schemas.microsoft.com/office/drawing/2014/main" id="{92370D6F-67E0-472C-B550-ECF60665CE4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50159" y="1798473"/>
            <a:ext cx="7435898" cy="418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734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" y="209859"/>
            <a:ext cx="835819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11. </a:t>
            </a:r>
            <a:r>
              <a:rPr lang="en-US" altLang="en-US" sz="3500" kern="0" dirty="0" err="1"/>
              <a:t>Cohorted</a:t>
            </a:r>
            <a:r>
              <a:rPr lang="en-US" altLang="en-US" sz="3500" kern="0" dirty="0"/>
              <a:t> cumulative spend per customer  in Excel 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A2321-C848-43E4-9B0E-A7F99F69F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6" y="2533302"/>
            <a:ext cx="8067027" cy="2994161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C4E4FC7A-E9B0-426C-8C3A-1281B4FE5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3701" y="5715519"/>
            <a:ext cx="3773299" cy="416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What does this tell us?</a:t>
            </a:r>
          </a:p>
        </p:txBody>
      </p:sp>
    </p:spTree>
    <p:extLst>
      <p:ext uri="{BB962C8B-B14F-4D97-AF65-F5344CB8AC3E}">
        <p14:creationId xmlns:p14="http://schemas.microsoft.com/office/powerpoint/2010/main" val="15681364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12. Customer spend distribution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81" y="1857483"/>
            <a:ext cx="8006637" cy="449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en-US" sz="2000" kern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08" y="1671824"/>
            <a:ext cx="8378432" cy="1290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What: for a given cohort, distribution of total spend by customer</a:t>
            </a:r>
          </a:p>
          <a:p>
            <a:pPr marL="0" indent="0">
              <a:buNone/>
            </a:pPr>
            <a:r>
              <a:rPr lang="en-US" altLang="en-US" sz="2000" kern="0" dirty="0"/>
              <a:t>Why: 	measure of how much revenue coming from best vs everyone else</a:t>
            </a:r>
          </a:p>
          <a:p>
            <a:pPr marL="0" indent="0">
              <a:buNone/>
            </a:pPr>
            <a:r>
              <a:rPr lang="en-US" altLang="en-US" sz="2000" kern="0" dirty="0"/>
              <a:t>	Proxy for the E(PAV) distribution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D3B572B4-A4BB-4F51-AC61-3E0B2D6B9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314391"/>
            <a:ext cx="6120488" cy="2934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056685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12. Customer spend distribution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81" y="1857483"/>
            <a:ext cx="8006637" cy="449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en-US" sz="2000" kern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06" y="1671824"/>
            <a:ext cx="4591911" cy="1338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Get (1) total spend (2) for each customer (3) within the cohorts of interest. Filter on </a:t>
            </a:r>
            <a:r>
              <a:rPr lang="en-US" altLang="en-US" sz="2000" kern="0" dirty="0" err="1"/>
              <a:t>birthmonth</a:t>
            </a:r>
            <a:r>
              <a:rPr lang="en-US" altLang="en-US" sz="2000" kern="0" dirty="0"/>
              <a:t>, rows=</a:t>
            </a:r>
            <a:r>
              <a:rPr lang="en-US" altLang="en-US" sz="2000" kern="0" dirty="0" err="1"/>
              <a:t>cust_id,cols</a:t>
            </a:r>
            <a:r>
              <a:rPr lang="en-US" altLang="en-US" sz="2000" kern="0" dirty="0"/>
              <a:t>=sum(sales)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3B08D-3012-424A-9FA2-ABC11625C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527" y="2703501"/>
            <a:ext cx="1323029" cy="4148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5389F-79BB-4A93-8822-C548800E3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355" y="3049696"/>
            <a:ext cx="1983260" cy="2627176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F9E3C975-CDC5-459F-BCE3-700F71075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6374" y="5987902"/>
            <a:ext cx="5467626" cy="788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altLang="en-US" sz="2000" kern="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633927-B544-4AED-A104-038B8E1D4F8C}"/>
              </a:ext>
            </a:extLst>
          </p:cNvPr>
          <p:cNvCxnSpPr>
            <a:cxnSpLocks/>
          </p:cNvCxnSpPr>
          <p:nvPr/>
        </p:nvCxnSpPr>
        <p:spPr bwMode="auto">
          <a:xfrm>
            <a:off x="3151293" y="4360910"/>
            <a:ext cx="1076324" cy="23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53954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12. Customer spend distribution in Excel</a:t>
            </a:r>
          </a:p>
        </p:txBody>
      </p:sp>
      <p:pic>
        <p:nvPicPr>
          <p:cNvPr id="5" name="Online Media 4" title="Obtaining the customer spend distribution from a transaction log">
            <a:hlinkClick r:id="" action="ppaction://media"/>
            <a:extLst>
              <a:ext uri="{FF2B5EF4-FFF2-40B4-BE49-F238E27FC236}">
                <a16:creationId xmlns:a16="http://schemas.microsoft.com/office/drawing/2014/main" id="{6184DD0A-FA22-497E-B1A2-61797BE404A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53142" y="1834243"/>
            <a:ext cx="7467374" cy="42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3206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12. Customer spend distribution in Excel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D26989A-24F4-416A-8D81-BE0274108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5488" y="5730860"/>
            <a:ext cx="3773299" cy="416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What does this tell us?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F22E6-F681-44F3-B284-E5AC408F2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31" y="1979381"/>
            <a:ext cx="6758398" cy="3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5915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13. Pareto Curve for sales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81" y="1857483"/>
            <a:ext cx="8006637" cy="449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en-US" sz="2000" kern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08" y="1671824"/>
            <a:ext cx="8378432" cy="1452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What: for a given cohort, get the % of revenues coming from the top x% of your 	customers</a:t>
            </a:r>
          </a:p>
          <a:p>
            <a:pPr marL="0" indent="0">
              <a:buNone/>
            </a:pPr>
            <a:r>
              <a:rPr lang="en-US" altLang="en-US" sz="2000" kern="0" dirty="0"/>
              <a:t>Why: very important summary of customer sales concentration (similar to (12))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3A68C-C9F2-48F0-903D-9167DFBEE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1" y="2996915"/>
            <a:ext cx="3725023" cy="33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843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456EB3-249B-42CC-93CE-70DF833D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259" y="2860264"/>
            <a:ext cx="5017141" cy="520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E2884A-6EF0-4E47-B4F9-647061654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7" y="2294633"/>
            <a:ext cx="3187763" cy="391762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Input data: what do we need?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7" y="1793171"/>
            <a:ext cx="3886244" cy="62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1. Complete transaction log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73F708-EA2E-49AA-8299-F963F52E5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7247" y="2387107"/>
            <a:ext cx="2926590" cy="62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/>
              <a:t>2. Marketing spend data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3BFF262-7273-445C-AA24-436B212A3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9720" y="3625064"/>
            <a:ext cx="292659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/>
              <a:t>3. Margin data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13E5437-6980-4EDA-B6CD-385719B17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5454" y="4060392"/>
            <a:ext cx="4030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/>
              <a:t>Spend </a:t>
            </a:r>
            <a:r>
              <a:rPr lang="en-US" altLang="en-US" sz="2000" kern="0" dirty="0">
                <a:sym typeface="Wingdings" panose="05000000000000000000" pitchFamily="2" charset="2"/>
              </a:rPr>
              <a:t> variable profits</a:t>
            </a:r>
            <a:endParaRPr lang="en-US" altLang="en-US" sz="2000" kern="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E1E5AFFB-EFD2-4323-BD17-B1BFB76C4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91" y="4646711"/>
            <a:ext cx="4925124" cy="1472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We will use a real transaction log:</a:t>
            </a:r>
          </a:p>
          <a:p>
            <a:r>
              <a:rPr lang="en-US" altLang="en-US" sz="2000" kern="0" dirty="0"/>
              <a:t>Real high-growth “bricks and clicks” startup</a:t>
            </a:r>
          </a:p>
          <a:p>
            <a:r>
              <a:rPr lang="en-US" altLang="en-US" sz="2000" kern="0" dirty="0"/>
              <a:t>$’s scaled, dates shifted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70DB25-E05A-405E-8C09-04E963BA3A32}"/>
              </a:ext>
            </a:extLst>
          </p:cNvPr>
          <p:cNvSpPr/>
          <p:nvPr/>
        </p:nvSpPr>
        <p:spPr bwMode="auto">
          <a:xfrm>
            <a:off x="2792896" y="2741253"/>
            <a:ext cx="596348" cy="24478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AD6C810-45B3-4176-A70C-53510E3AC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279" y="1429815"/>
            <a:ext cx="3720720" cy="62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(only required for cuts by source)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18774F-7E4B-491F-B260-65EEB09C76BF}"/>
              </a:ext>
            </a:extLst>
          </p:cNvPr>
          <p:cNvCxnSpPr>
            <a:endCxn id="4" idx="7"/>
          </p:cNvCxnSpPr>
          <p:nvPr/>
        </p:nvCxnSpPr>
        <p:spPr bwMode="auto">
          <a:xfrm flipH="1">
            <a:off x="3301911" y="1802641"/>
            <a:ext cx="1270089" cy="9744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3">
            <a:extLst>
              <a:ext uri="{FF2B5EF4-FFF2-40B4-BE49-F238E27FC236}">
                <a16:creationId xmlns:a16="http://schemas.microsoft.com/office/drawing/2014/main" id="{B0BFEA28-87B9-4F29-8599-634193AA7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7214" y="5930002"/>
            <a:ext cx="2359230" cy="457200"/>
          </a:xfrm>
          <a:custGeom>
            <a:avLst/>
            <a:gdLst>
              <a:gd name="connsiteX0" fmla="*/ 0 w 2359230"/>
              <a:gd name="connsiteY0" fmla="*/ 0 h 457200"/>
              <a:gd name="connsiteX1" fmla="*/ 566215 w 2359230"/>
              <a:gd name="connsiteY1" fmla="*/ 0 h 457200"/>
              <a:gd name="connsiteX2" fmla="*/ 1085246 w 2359230"/>
              <a:gd name="connsiteY2" fmla="*/ 0 h 457200"/>
              <a:gd name="connsiteX3" fmla="*/ 1722238 w 2359230"/>
              <a:gd name="connsiteY3" fmla="*/ 0 h 457200"/>
              <a:gd name="connsiteX4" fmla="*/ 2359230 w 2359230"/>
              <a:gd name="connsiteY4" fmla="*/ 0 h 457200"/>
              <a:gd name="connsiteX5" fmla="*/ 2359230 w 2359230"/>
              <a:gd name="connsiteY5" fmla="*/ 457200 h 457200"/>
              <a:gd name="connsiteX6" fmla="*/ 1816607 w 2359230"/>
              <a:gd name="connsiteY6" fmla="*/ 457200 h 457200"/>
              <a:gd name="connsiteX7" fmla="*/ 1273984 w 2359230"/>
              <a:gd name="connsiteY7" fmla="*/ 457200 h 457200"/>
              <a:gd name="connsiteX8" fmla="*/ 636992 w 2359230"/>
              <a:gd name="connsiteY8" fmla="*/ 457200 h 457200"/>
              <a:gd name="connsiteX9" fmla="*/ 0 w 2359230"/>
              <a:gd name="connsiteY9" fmla="*/ 457200 h 457200"/>
              <a:gd name="connsiteX10" fmla="*/ 0 w 2359230"/>
              <a:gd name="connsiteY10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59230" h="457200" extrusionOk="0">
                <a:moveTo>
                  <a:pt x="0" y="0"/>
                </a:moveTo>
                <a:cubicBezTo>
                  <a:pt x="199791" y="-39096"/>
                  <a:pt x="320501" y="857"/>
                  <a:pt x="566215" y="0"/>
                </a:cubicBezTo>
                <a:cubicBezTo>
                  <a:pt x="811929" y="-857"/>
                  <a:pt x="908347" y="31241"/>
                  <a:pt x="1085246" y="0"/>
                </a:cubicBezTo>
                <a:cubicBezTo>
                  <a:pt x="1262145" y="-31241"/>
                  <a:pt x="1419356" y="73337"/>
                  <a:pt x="1722238" y="0"/>
                </a:cubicBezTo>
                <a:cubicBezTo>
                  <a:pt x="2025120" y="-73337"/>
                  <a:pt x="2191052" y="64786"/>
                  <a:pt x="2359230" y="0"/>
                </a:cubicBezTo>
                <a:cubicBezTo>
                  <a:pt x="2402621" y="168154"/>
                  <a:pt x="2342086" y="246872"/>
                  <a:pt x="2359230" y="457200"/>
                </a:cubicBezTo>
                <a:cubicBezTo>
                  <a:pt x="2118189" y="470786"/>
                  <a:pt x="2056277" y="435379"/>
                  <a:pt x="1816607" y="457200"/>
                </a:cubicBezTo>
                <a:cubicBezTo>
                  <a:pt x="1576937" y="479021"/>
                  <a:pt x="1382706" y="453272"/>
                  <a:pt x="1273984" y="457200"/>
                </a:cubicBezTo>
                <a:cubicBezTo>
                  <a:pt x="1165262" y="461128"/>
                  <a:pt x="890044" y="396501"/>
                  <a:pt x="636992" y="457200"/>
                </a:cubicBezTo>
                <a:cubicBezTo>
                  <a:pt x="383940" y="517899"/>
                  <a:pt x="136178" y="398084"/>
                  <a:pt x="0" y="457200"/>
                </a:cubicBezTo>
                <a:cubicBezTo>
                  <a:pt x="-26866" y="295884"/>
                  <a:pt x="8218" y="165798"/>
                  <a:pt x="0" y="0"/>
                </a:cubicBezTo>
                <a:close/>
              </a:path>
            </a:pathLst>
          </a:custGeom>
          <a:noFill/>
          <a:ln w="34925">
            <a:solidFill>
              <a:srgbClr val="0070C0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en-US" sz="2500" kern="0" dirty="0"/>
              <a:t>Data is </a:t>
            </a:r>
            <a:r>
              <a:rPr lang="en-US" altLang="en-US" sz="2500" kern="0" dirty="0">
                <a:hlinkClick r:id="rId5"/>
              </a:rPr>
              <a:t>here</a:t>
            </a:r>
            <a:r>
              <a:rPr lang="en-US" altLang="en-US" sz="25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33581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2" grpId="0" build="p"/>
      <p:bldP spid="4" grpId="0" animBg="1"/>
      <p:bldP spid="14" grpId="0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C922D1-8B07-488C-BD6D-52164FCB3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28" y="2729844"/>
            <a:ext cx="3914775" cy="360997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13. Pareto Curve for sales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08" y="1671824"/>
            <a:ext cx="3940417" cy="1452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Use same spend by customer data from (9). Get the rank of each customer (breaking ties!)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BD3B4C-620B-47BC-BCC9-A2FEE4F14C04}"/>
              </a:ext>
            </a:extLst>
          </p:cNvPr>
          <p:cNvSpPr/>
          <p:nvPr/>
        </p:nvSpPr>
        <p:spPr bwMode="auto">
          <a:xfrm>
            <a:off x="2057400" y="3578088"/>
            <a:ext cx="638175" cy="27617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D8221A-26D4-4477-801C-E7682FAD74A1}"/>
              </a:ext>
            </a:extLst>
          </p:cNvPr>
          <p:cNvSpPr/>
          <p:nvPr/>
        </p:nvSpPr>
        <p:spPr bwMode="auto">
          <a:xfrm>
            <a:off x="2695576" y="3391274"/>
            <a:ext cx="590550" cy="2948546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Garamond" pitchFamily="18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1B05F387-5CE3-4AAC-B4F4-E83999531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791" y="1671824"/>
            <a:ext cx="394041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Get </a:t>
            </a:r>
            <a:r>
              <a:rPr lang="en-US" altLang="en-US" sz="2000" kern="0" dirty="0">
                <a:solidFill>
                  <a:srgbClr val="0070C0"/>
                </a:solidFill>
              </a:rPr>
              <a:t>percentile</a:t>
            </a:r>
            <a:r>
              <a:rPr lang="en-US" altLang="en-US" sz="2000" kern="0" dirty="0"/>
              <a:t> of customer from rank, then </a:t>
            </a:r>
            <a:r>
              <a:rPr lang="en-US" altLang="en-US" sz="2000" kern="0" dirty="0">
                <a:solidFill>
                  <a:srgbClr val="00B050"/>
                </a:solidFill>
              </a:rPr>
              <a:t>round up to nearest 10</a:t>
            </a:r>
            <a:r>
              <a:rPr lang="en-US" altLang="en-US" sz="2000" kern="0" baseline="30000" dirty="0">
                <a:solidFill>
                  <a:srgbClr val="00B050"/>
                </a:solidFill>
              </a:rPr>
              <a:t>th</a:t>
            </a:r>
            <a:r>
              <a:rPr lang="en-US" altLang="en-US" sz="2000" kern="0" dirty="0">
                <a:solidFill>
                  <a:srgbClr val="00B050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en-US" sz="1500" kern="0" dirty="0"/>
              <a:t>( 99% </a:t>
            </a:r>
            <a:r>
              <a:rPr lang="en-US" altLang="en-US" sz="1500" kern="0" dirty="0">
                <a:sym typeface="Wingdings" panose="05000000000000000000" pitchFamily="2" charset="2"/>
              </a:rPr>
              <a:t> 100%, 91%  100%, 89%  90%, …)</a:t>
            </a:r>
            <a:endParaRPr lang="en-US" altLang="en-US" sz="1500" kern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1ACE1E-505F-461E-A193-751FF7535DD5}"/>
              </a:ext>
            </a:extLst>
          </p:cNvPr>
          <p:cNvSpPr/>
          <p:nvPr/>
        </p:nvSpPr>
        <p:spPr bwMode="auto">
          <a:xfrm>
            <a:off x="3286126" y="3381749"/>
            <a:ext cx="1066004" cy="2948546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Garamond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CCF66E-F024-47BD-B12B-86AF53710D29}"/>
              </a:ext>
            </a:extLst>
          </p:cNvPr>
          <p:cNvCxnSpPr>
            <a:cxnSpLocks/>
          </p:cNvCxnSpPr>
          <p:nvPr/>
        </p:nvCxnSpPr>
        <p:spPr bwMode="auto">
          <a:xfrm>
            <a:off x="6193118" y="2643001"/>
            <a:ext cx="0" cy="32861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3">
            <a:extLst>
              <a:ext uri="{FF2B5EF4-FFF2-40B4-BE49-F238E27FC236}">
                <a16:creationId xmlns:a16="http://schemas.microsoft.com/office/drawing/2014/main" id="{0BFAB07E-0842-4B4C-899C-044F1F04F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791" y="2876550"/>
            <a:ext cx="3940417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Get total spend within each resulting spending decile, convert to a cumulative sum, then express as a % of total revenue </a:t>
            </a:r>
            <a:endParaRPr lang="en-US" altLang="en-US" sz="15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E2008B-6EE8-4CBD-B941-288D9ED711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88"/>
          <a:stretch/>
        </p:blipFill>
        <p:spPr>
          <a:xfrm>
            <a:off x="4506791" y="4091588"/>
            <a:ext cx="4210050" cy="245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084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/>
      <p:bldP spid="14" grpId="0" animBg="1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13. Pareto Curve for sales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8" name="Online Media 7" title="Creating a Pareto chart from a transaction log">
            <a:hlinkClick r:id="" action="ppaction://media"/>
            <a:extLst>
              <a:ext uri="{FF2B5EF4-FFF2-40B4-BE49-F238E27FC236}">
                <a16:creationId xmlns:a16="http://schemas.microsoft.com/office/drawing/2014/main" id="{9AF935D1-5009-4009-91DE-8342F312FEA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85799" y="1834243"/>
            <a:ext cx="7380515" cy="415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623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DA68DA-2FFC-4B18-9992-532A0C3D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87" y="2258949"/>
            <a:ext cx="6139769" cy="372815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13. Pareto Curve for sales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17" y="1805141"/>
            <a:ext cx="394041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The resulting chart: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26D83226-35B6-43DD-A9A1-E0605DBBF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827" y="6091236"/>
            <a:ext cx="3667539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altLang="en-US" sz="2000" kern="0" dirty="0">
              <a:solidFill>
                <a:srgbClr val="FF0000"/>
              </a:solidFill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E0A7A93-44DB-4DC6-94D4-5993B2408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225" y="6060480"/>
            <a:ext cx="3773299" cy="416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What does this suggest?</a:t>
            </a:r>
          </a:p>
        </p:txBody>
      </p:sp>
    </p:spTree>
    <p:extLst>
      <p:ext uri="{BB962C8B-B14F-4D97-AF65-F5344CB8AC3E}">
        <p14:creationId xmlns:p14="http://schemas.microsoft.com/office/powerpoint/2010/main" val="18431999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Key takeaways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583" y="1792356"/>
            <a:ext cx="8045278" cy="4012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000" kern="0" dirty="0"/>
              <a:t>Transaction log: a gold mine, but need to know how to mine it</a:t>
            </a:r>
            <a:br>
              <a:rPr lang="en-US" altLang="en-US" sz="2000" kern="0" dirty="0"/>
            </a:br>
            <a:endParaRPr lang="en-US" altLang="en-US" sz="2000" kern="0" dirty="0"/>
          </a:p>
          <a:p>
            <a:r>
              <a:rPr lang="en-US" altLang="en-US" sz="2000" kern="0" dirty="0"/>
              <a:t>Pivot Tables are your friend! </a:t>
            </a:r>
            <a:r>
              <a:rPr lang="en-US" altLang="en-US" sz="2000" kern="0"/>
              <a:t>(And offset())</a:t>
            </a:r>
            <a:endParaRPr lang="en-US" altLang="en-US" sz="2000" kern="0" dirty="0"/>
          </a:p>
          <a:p>
            <a:endParaRPr lang="en-US" altLang="en-US" sz="2000" kern="0" dirty="0"/>
          </a:p>
          <a:p>
            <a:r>
              <a:rPr lang="en-US" altLang="en-US" sz="2000" kern="0" dirty="0"/>
              <a:t>Need to understand variation in sales and profit across: </a:t>
            </a:r>
          </a:p>
          <a:p>
            <a:pPr lvl="1"/>
            <a:r>
              <a:rPr lang="en-US" altLang="en-US" sz="1600" kern="0" dirty="0"/>
              <a:t>Purchases</a:t>
            </a:r>
          </a:p>
          <a:p>
            <a:pPr lvl="1"/>
            <a:r>
              <a:rPr lang="en-US" altLang="en-US" sz="1600" kern="0" dirty="0"/>
              <a:t>Customers</a:t>
            </a:r>
          </a:p>
          <a:p>
            <a:pPr lvl="1"/>
            <a:r>
              <a:rPr lang="en-US" altLang="en-US" sz="1600" kern="0" dirty="0"/>
              <a:t>Sources/channels</a:t>
            </a:r>
          </a:p>
          <a:p>
            <a:pPr lvl="1"/>
            <a:r>
              <a:rPr lang="en-US" altLang="en-US" sz="1600" kern="0" dirty="0"/>
              <a:t>Calendar Time</a:t>
            </a:r>
          </a:p>
          <a:p>
            <a:pPr lvl="1"/>
            <a:r>
              <a:rPr lang="en-US" altLang="en-US" sz="1600" kern="0" dirty="0"/>
              <a:t>Tenure</a:t>
            </a:r>
          </a:p>
        </p:txBody>
      </p:sp>
    </p:spTree>
    <p:extLst>
      <p:ext uri="{BB962C8B-B14F-4D97-AF65-F5344CB8AC3E}">
        <p14:creationId xmlns:p14="http://schemas.microsoft.com/office/powerpoint/2010/main" val="35107081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Additional reading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857483"/>
            <a:ext cx="8006637" cy="449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en-US" sz="2000" kern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08" y="1671825"/>
            <a:ext cx="8325643" cy="29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000" kern="0" dirty="0"/>
              <a:t>“Cohort analysis – 4 ways to analyze your product retention rate” (</a:t>
            </a:r>
            <a:r>
              <a:rPr lang="en-US" altLang="en-US" sz="2000" kern="0" dirty="0">
                <a:hlinkClick r:id="rId3"/>
              </a:rPr>
              <a:t>link</a:t>
            </a:r>
            <a:r>
              <a:rPr lang="en-US" altLang="en-US" sz="2000" kern="0" dirty="0"/>
              <a:t>)</a:t>
            </a:r>
          </a:p>
          <a:p>
            <a:r>
              <a:rPr lang="en-US" altLang="en-US" sz="2000" kern="0" dirty="0"/>
              <a:t>“23 Tactics That Will Flatten Your Retention Curve and Get Users To Stick Around” (</a:t>
            </a:r>
            <a:r>
              <a:rPr lang="en-US" altLang="en-US" sz="2000" kern="0" dirty="0">
                <a:hlinkClick r:id="rId4"/>
              </a:rPr>
              <a:t>link</a:t>
            </a:r>
            <a:r>
              <a:rPr lang="en-US" altLang="en-US" sz="2000" kern="0" dirty="0"/>
              <a:t>)</a:t>
            </a:r>
          </a:p>
          <a:p>
            <a:r>
              <a:rPr lang="en-US" altLang="en-US" sz="2000" kern="0" dirty="0"/>
              <a:t>McCarthy, Daniel; Winer, Russell (2019): “The Pareto Rule in Marketing Revisited: Is it 80/20, or 70/20?”. Marketing Letters (</a:t>
            </a:r>
            <a:r>
              <a:rPr lang="en-US" altLang="en-US" sz="2000" kern="0" dirty="0">
                <a:hlinkClick r:id="rId5"/>
              </a:rPr>
              <a:t>link</a:t>
            </a:r>
            <a:r>
              <a:rPr lang="en-US" altLang="en-US" sz="2000" kern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11541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1. Total monthly sales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E9D772B-E139-4F90-B1E4-91A3EFE6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857483"/>
            <a:ext cx="8006637" cy="449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en-US" sz="2000" kern="0" dirty="0"/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8EA6C2E2-0DBD-47D8-B948-950553A1E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1724132"/>
            <a:ext cx="7469187" cy="3705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000" kern="0" dirty="0"/>
              <a:t>What: total sales across all customers each month</a:t>
            </a:r>
          </a:p>
          <a:p>
            <a:r>
              <a:rPr lang="en-US" altLang="en-US" sz="2000" kern="0" dirty="0"/>
              <a:t>Why: most standard, commonly-used growth metric (and it matters!)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88BA7784-3B62-4AAE-9B88-86D711F62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5924" y="2550708"/>
            <a:ext cx="5082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SaaS Investors: Mind the Valuation GAP (</a:t>
            </a:r>
            <a:r>
              <a:rPr lang="en-US" altLang="en-US" sz="2000" kern="0" dirty="0">
                <a:hlinkClick r:id="rId3"/>
              </a:rPr>
              <a:t>2019</a:t>
            </a:r>
            <a:r>
              <a:rPr lang="en-US" altLang="en-US" sz="2000" kern="0" dirty="0"/>
              <a:t>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5BB7F-266B-46DD-8AA8-92D45C961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824" y="3006551"/>
            <a:ext cx="4566525" cy="3484717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7AF56F5E-73DD-4681-A66C-73EB20018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3006551"/>
            <a:ext cx="5082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Square (again):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162116-E8A9-4A85-A3D5-3ABC7AA12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1" y="3597102"/>
            <a:ext cx="4334587" cy="14826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A1CC37-6F02-4933-A0BC-7D506234BE17}"/>
              </a:ext>
            </a:extLst>
          </p:cNvPr>
          <p:cNvSpPr/>
          <p:nvPr/>
        </p:nvSpPr>
        <p:spPr bwMode="auto">
          <a:xfrm>
            <a:off x="103189" y="4391024"/>
            <a:ext cx="4052173" cy="35514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5709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bldLvl="2"/>
      <p:bldP spid="15" grpId="0" build="p" bldLvl="2"/>
      <p:bldP spid="10" grpId="0" build="p" bldLvl="2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1. Total monthly sales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DC1286-C02F-4F94-8AA7-CAFC386B84F0}"/>
              </a:ext>
            </a:extLst>
          </p:cNvPr>
          <p:cNvCxnSpPr/>
          <p:nvPr/>
        </p:nvCxnSpPr>
        <p:spPr bwMode="auto">
          <a:xfrm>
            <a:off x="1729551" y="4004141"/>
            <a:ext cx="57014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A019F6-573C-428C-A1C6-7E5728AE47ED}"/>
              </a:ext>
            </a:extLst>
          </p:cNvPr>
          <p:cNvCxnSpPr/>
          <p:nvPr/>
        </p:nvCxnSpPr>
        <p:spPr bwMode="auto">
          <a:xfrm>
            <a:off x="4555325" y="4015420"/>
            <a:ext cx="63856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15381FA-83F8-441D-A751-765EF1CCB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28" y="2551469"/>
            <a:ext cx="1427388" cy="41541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D3FD29-04DC-4B35-B315-B92FD4904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491" y="2786706"/>
            <a:ext cx="2057606" cy="2918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7F93C1-A2E0-4D17-BDCD-BB585FE47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072" y="2551469"/>
            <a:ext cx="3738079" cy="3085547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4DCD9B67-E078-498D-BF18-1CF949EAF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849" y="1418094"/>
            <a:ext cx="1788496" cy="143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000" kern="0" dirty="0"/>
              <a:t>Pivot Table: </a:t>
            </a:r>
          </a:p>
          <a:p>
            <a:pPr marL="0" indent="0">
              <a:buNone/>
            </a:pPr>
            <a:r>
              <a:rPr lang="en-US" altLang="en-US" sz="2000" kern="0" dirty="0"/>
              <a:t>Rows=months,</a:t>
            </a:r>
          </a:p>
          <a:p>
            <a:pPr marL="0" indent="0">
              <a:buNone/>
            </a:pPr>
            <a:r>
              <a:rPr lang="en-US" altLang="en-US" sz="2000" kern="0" dirty="0"/>
              <a:t>cols=sum(sales)</a:t>
            </a:r>
          </a:p>
        </p:txBody>
      </p:sp>
    </p:spTree>
    <p:extLst>
      <p:ext uri="{BB962C8B-B14F-4D97-AF65-F5344CB8AC3E}">
        <p14:creationId xmlns:p14="http://schemas.microsoft.com/office/powerpoint/2010/main" val="19983632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0FB7BD-DE43-4E7F-AB20-EFCE134C7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0985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Garamond" pitchFamily="18" charset="0"/>
              </a:defRPr>
            </a:lvl9pPr>
          </a:lstStyle>
          <a:p>
            <a:pPr>
              <a:defRPr/>
            </a:pPr>
            <a:r>
              <a:rPr lang="en-US" altLang="en-US" sz="3500" kern="0" dirty="0"/>
              <a:t>1. Total monthly sales in Excel</a:t>
            </a:r>
          </a:p>
        </p:txBody>
      </p:sp>
      <p:sp>
        <p:nvSpPr>
          <p:cNvPr id="6155" name="Slide Number Placeholder 1">
            <a:extLst>
              <a:ext uri="{FF2B5EF4-FFF2-40B4-BE49-F238E27FC236}">
                <a16:creationId xmlns:a16="http://schemas.microsoft.com/office/drawing/2014/main" id="{5CDA755F-8AA5-4BC0-A3EF-AF0249DE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D93B32-8A71-4B67-9352-08559EF88057}" type="slidenum">
              <a:rPr lang="en-US" altLang="en-US" sz="10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6" name="Online Media 5" title="Obtaining monthly sales from a transaction log">
            <a:hlinkClick r:id="" action="ppaction://media"/>
            <a:extLst>
              <a:ext uri="{FF2B5EF4-FFF2-40B4-BE49-F238E27FC236}">
                <a16:creationId xmlns:a16="http://schemas.microsoft.com/office/drawing/2014/main" id="{6501DAAC-5D75-4188-B0BA-9CA68D733A4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38943" y="1589959"/>
            <a:ext cx="6749143" cy="5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057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0000"/>
      </a:hlink>
      <a:folHlink>
        <a:srgbClr val="FF0000"/>
      </a:folHlink>
    </a:clrScheme>
    <a:fontScheme name="Default Design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25216</TotalTime>
  <Words>1902</Words>
  <Application>Microsoft Office PowerPoint</Application>
  <PresentationFormat>On-screen Show (4:3)</PresentationFormat>
  <Paragraphs>352</Paragraphs>
  <Slides>64</Slides>
  <Notes>64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Calibri</vt:lpstr>
      <vt:lpstr>Garamond</vt:lpstr>
      <vt:lpstr>Times New Roman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Dell Computer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756: Marketing Research</dc:title>
  <dc:creator>Teck ho</dc:creator>
  <cp:lastModifiedBy>Abdullah Mahmood</cp:lastModifiedBy>
  <cp:revision>1581</cp:revision>
  <cp:lastPrinted>1998-04-04T16:21:31Z</cp:lastPrinted>
  <dcterms:created xsi:type="dcterms:W3CDTF">1998-01-20T15:27:12Z</dcterms:created>
  <dcterms:modified xsi:type="dcterms:W3CDTF">2021-01-13T12:48:34Z</dcterms:modified>
</cp:coreProperties>
</file>